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slides/slide22.xml" ContentType="application/vnd.openxmlformats-officedocument.presentationml.slide+xml"/>
  <Override PartName="/ppt/slides/slide30.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15" r:id="rId1"/>
  </p:sldMasterIdLst>
  <p:notesMasterIdLst>
    <p:notesMasterId r:id="rId36"/>
  </p:notesMasterIdLst>
  <p:sldIdLst>
    <p:sldId id="256" r:id="rId2"/>
    <p:sldId id="257" r:id="rId3"/>
    <p:sldId id="258" r:id="rId4"/>
    <p:sldId id="259" r:id="rId5"/>
    <p:sldId id="260" r:id="rId6"/>
    <p:sldId id="261" r:id="rId7"/>
    <p:sldId id="262" r:id="rId8"/>
    <p:sldId id="263" r:id="rId9"/>
    <p:sldId id="289" r:id="rId10"/>
    <p:sldId id="265" r:id="rId11"/>
    <p:sldId id="264" r:id="rId12"/>
    <p:sldId id="267" r:id="rId13"/>
    <p:sldId id="266" r:id="rId14"/>
    <p:sldId id="268" r:id="rId15"/>
    <p:sldId id="269" r:id="rId16"/>
    <p:sldId id="270" r:id="rId17"/>
    <p:sldId id="271" r:id="rId18"/>
    <p:sldId id="275" r:id="rId19"/>
    <p:sldId id="276" r:id="rId20"/>
    <p:sldId id="272" r:id="rId21"/>
    <p:sldId id="284" r:id="rId22"/>
    <p:sldId id="285" r:id="rId23"/>
    <p:sldId id="286" r:id="rId24"/>
    <p:sldId id="273" r:id="rId25"/>
    <p:sldId id="283" r:id="rId26"/>
    <p:sldId id="277" r:id="rId27"/>
    <p:sldId id="278" r:id="rId28"/>
    <p:sldId id="279" r:id="rId29"/>
    <p:sldId id="280" r:id="rId30"/>
    <p:sldId id="281" r:id="rId31"/>
    <p:sldId id="282" r:id="rId32"/>
    <p:sldId id="274" r:id="rId33"/>
    <p:sldId id="288" r:id="rId34"/>
    <p:sldId id="287"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77530" autoAdjust="0"/>
  </p:normalViewPr>
  <p:slideViewPr>
    <p:cSldViewPr snapToGrid="0" snapToObjects="1">
      <p:cViewPr varScale="1">
        <p:scale>
          <a:sx n="76" d="100"/>
          <a:sy n="76" d="100"/>
        </p:scale>
        <p:origin x="-1280"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6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937CB3-B5EB-2F4F-B63B-10C8C9DFCD01}" type="datetimeFigureOut">
              <a:rPr lang="en-US" smtClean="0"/>
              <a:pPr/>
              <a:t>9/21/11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2A4D41-9DCE-B94D-BF5E-5728B794668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The learning needs to go where the learning needs to go when it needs to go there – not at some pre-prescribed moment defined by a model.</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even more.</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Learning a language – not by rote learning of vocab from a careful progression of simple sentences about le chat, but by conversing with and writing to other speakers of that language.  Creating opportunities and the necessary vocabulary on a just in time or just as I go basis to continue dialogue and conversation.  There are many learning spaces and tools that now enable more of that.</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Maths – learning and understanding processes in order to be able to solve problems.  And then solving those problems – real authentic ones - so that students see purpose and application.</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Literacy – about conveying and receiving messages through a variety of forms – largely spoken if students are to see relevance and application  Purposeful and relevant and always for interpretation and interaction in some form – writing with the audience in mind, and reading to understand the message the writer is sending.</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But also written, pictorial, virtual, body language, signs, symbols, text, video, websites and their particular ways of working – </a:t>
            </a:r>
            <a:r>
              <a:rPr lang="en-AU" sz="1200" kern="1200" dirty="0" err="1" smtClean="0">
                <a:solidFill>
                  <a:schemeClr val="tx1"/>
                </a:solidFill>
                <a:latin typeface="+mn-lt"/>
                <a:ea typeface="+mn-ea"/>
                <a:cs typeface="+mn-cs"/>
              </a:rPr>
              <a:t>hyperlinking</a:t>
            </a:r>
            <a:r>
              <a:rPr lang="en-AU" sz="1200" kern="1200" dirty="0" smtClean="0">
                <a:solidFill>
                  <a:schemeClr val="tx1"/>
                </a:solidFill>
                <a:latin typeface="+mn-lt"/>
                <a:ea typeface="+mn-ea"/>
                <a:cs typeface="+mn-cs"/>
              </a:rPr>
              <a:t>, spatial awareness / layout to attract the reader – through active investigation, trial and error, feedback and feed forward,  message </a:t>
            </a:r>
            <a:r>
              <a:rPr lang="en-AU" sz="1200" kern="1200" dirty="0" err="1" smtClean="0">
                <a:solidFill>
                  <a:schemeClr val="tx1"/>
                </a:solidFill>
                <a:latin typeface="+mn-lt"/>
                <a:ea typeface="+mn-ea"/>
                <a:cs typeface="+mn-cs"/>
              </a:rPr>
              <a:t>receival</a:t>
            </a:r>
            <a:r>
              <a:rPr lang="en-AU" sz="1200" kern="1200" dirty="0" smtClean="0">
                <a:solidFill>
                  <a:schemeClr val="tx1"/>
                </a:solidFill>
                <a:latin typeface="+mn-lt"/>
                <a:ea typeface="+mn-ea"/>
                <a:cs typeface="+mn-cs"/>
              </a:rPr>
              <a:t> or not, interaction (or not). </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wiki I set up for workshops.</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not pre plan everything about the inquiry, but you need to know” to which port</a:t>
            </a:r>
            <a:r>
              <a:rPr lang="en-US" baseline="0" dirty="0" smtClean="0"/>
              <a:t> you are sailing” and what concepts you want to develop and how you might get there.  I refer to it as mapping the territory so that you know where you must go and what other possibilities to include along the way.</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need to be able to</a:t>
            </a:r>
            <a:r>
              <a:rPr lang="en-US" baseline="0" dirty="0" smtClean="0"/>
              <a:t> write questions at any stage of an inquiry that questions naturally arise.  The best questions may come just as the inquiry concludes, may have been the initial wondering, or may have arisen along the way.  Much of what occurs in “immersion” is just purposeless browsing and may not add to the richness of questions that are developed following such a stage.</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Why?  Sometimes</a:t>
            </a:r>
            <a:r>
              <a:rPr lang="en-US" baseline="0" dirty="0" smtClean="0"/>
              <a:t> supplying them with information can move them on to deeper inquiry.  However variety of sources is important in enabling students as lifelong learners and getting verifiable information.</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23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4F34FC-175C-7548-ABCF-7A5B6F66F262}" type="slidenum">
              <a:rPr lang="en-US"/>
              <a:pPr/>
              <a:t>26</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Inquiry is about investigating in order to come up with concepts and ideas – old and new.</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AD89E4-517A-B648-81EA-2C8B6A08C361}" type="slidenum">
              <a:rPr lang="en-US"/>
              <a:pPr/>
              <a:t>27</a:t>
            </a:fld>
            <a:endParaRPr lang="en-US"/>
          </a:p>
        </p:txBody>
      </p:sp>
      <p:sp>
        <p:nvSpPr>
          <p:cNvPr id="33894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38947"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70C8D5-7E19-C34F-A516-08C102A93268}" type="slidenum">
              <a:rPr lang="en-US"/>
              <a:pPr/>
              <a:t>28</a:t>
            </a:fld>
            <a:endParaRPr lang="en-US"/>
          </a:p>
        </p:txBody>
      </p:sp>
      <p:sp>
        <p:nvSpPr>
          <p:cNvPr id="34099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099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0220B5-E679-E244-807C-7B5D689F9266}" type="slidenum">
              <a:rPr lang="en-US"/>
              <a:pPr/>
              <a:t>29</a:t>
            </a:fld>
            <a:endParaRPr lang="en-US"/>
          </a:p>
        </p:txBody>
      </p:sp>
      <p:sp>
        <p:nvSpPr>
          <p:cNvPr id="3430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3043"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C20233-2C0D-1543-9237-BF9E1804FB6D}" type="slidenum">
              <a:rPr lang="en-US"/>
              <a:pPr/>
              <a:t>30</a:t>
            </a:fld>
            <a:endParaRPr lang="en-US"/>
          </a:p>
        </p:txBody>
      </p:sp>
      <p:sp>
        <p:nvSpPr>
          <p:cNvPr id="3450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5091"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54753C-D418-6841-AD58-E42BFD4CED09}" type="slidenum">
              <a:rPr lang="en-US"/>
              <a:pPr/>
              <a:t>31</a:t>
            </a:fld>
            <a:endParaRPr lang="en-US"/>
          </a:p>
        </p:txBody>
      </p:sp>
      <p:sp>
        <p:nvSpPr>
          <p:cNvPr id="34713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47139"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We have a curriculum.  We have assessments.  In secondary we have exams and units etc. so our learning needs to go where it will meet those needs.  Therefore it cannot be entirely student directed and lead. </a:t>
            </a:r>
          </a:p>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Inquiry in its purest form is student initiated, directed and sustained, and it can be closer to that when students are able inquirers, but we have to get them to that point before we can let it be so self determining.</a:t>
            </a:r>
          </a:p>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Therefore who drives will depend on a variety of factors.</a:t>
            </a:r>
          </a:p>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Learning needs to occur and therefore as teachers we have to teach.  It is how we teach that make the difference.  We can pour the knowledge in or we can ignite the flame that kindles the fire – if you just dump wood in a pile and light a match, you are unlikely to get fire.  You need to create easily kindled material, airspaces, fuel and a draught that will draw the fire. If you pour knowledge in you can only get regurgitation, and then only for as long as memory lasts.  I remember so little of my own schooling – a few random facts, a few phrases of French and Latin and the odd vocabulary when touring France – but nothing that enables me to converse.</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This is why inquiry needs to be a disposition rather than a model.  It is about igniting curiosity and a need to know, solve, fix, create new etc.  That all takes careful planning and crafting of learning experiences where students can discover, investigate, problem solve, troubleshoot, collaborate, communicate, analyse, synthesise, challenge themselves and others, grapple, struggle, predict, hypothesise, test, observe, question, probe – NOTE how active the verbs are in an inquiry process – for that is the clue.</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Inquiry IS about having a concept to be developed and scaffolding kids through a process of active learning in order to get to that.  It is about gaining knowledge and understanding, but it is also about becoming more able as a learner – more competent (key competent) and able to think, work with others and on our own, and to communicate both our knowing and our process so that we can transfer that to further study – to life itself.</a:t>
            </a:r>
          </a:p>
          <a:p>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Draw</a:t>
            </a:r>
            <a:r>
              <a:rPr lang="en-US" baseline="0" dirty="0" smtClean="0"/>
              <a:t> what you think happens inside the tap when you turn it on.  How does the water flow?  Where does it come from?  How does it get there?</a:t>
            </a:r>
          </a:p>
          <a:p>
            <a:endParaRPr lang="en-US" baseline="0" dirty="0" smtClean="0"/>
          </a:p>
          <a:p>
            <a:r>
              <a:rPr lang="en-US" baseline="0" dirty="0" smtClean="0"/>
              <a:t>You have set a challenge, a puzzle, a chance for prediction and hypothesis, an opportunity to then investigate, create and validate.</a:t>
            </a:r>
          </a:p>
          <a:p>
            <a:endParaRPr lang="en-US" baseline="0" dirty="0" smtClean="0"/>
          </a:p>
          <a:p>
            <a:r>
              <a:rPr lang="en-US" baseline="0" dirty="0" smtClean="0"/>
              <a:t>When you simply tell or show you miss all that opportunity.</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this can lead to further investigations.</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more</a:t>
            </a:r>
            <a:endParaRPr lang="en-US" dirty="0"/>
          </a:p>
        </p:txBody>
      </p:sp>
      <p:sp>
        <p:nvSpPr>
          <p:cNvPr id="4" name="Slide Number Placeholder 3"/>
          <p:cNvSpPr>
            <a:spLocks noGrp="1"/>
          </p:cNvSpPr>
          <p:nvPr>
            <p:ph type="sldNum" sz="quarter" idx="10"/>
          </p:nvPr>
        </p:nvSpPr>
        <p:spPr/>
        <p:txBody>
          <a:bodyPr/>
          <a:lstStyle/>
          <a:p>
            <a:fld id="{E22A4D41-9DCE-B94D-BF5E-5728B7946684}"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AU"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AU" smtClean="0"/>
              <a:t>Click to edit Master subtitle style</a:t>
            </a:r>
            <a:endParaRPr kumimoji="0" lang="en-US"/>
          </a:p>
        </p:txBody>
      </p:sp>
      <p:sp>
        <p:nvSpPr>
          <p:cNvPr id="30" name="Date Placeholder 29"/>
          <p:cNvSpPr>
            <a:spLocks noGrp="1"/>
          </p:cNvSpPr>
          <p:nvPr>
            <p:ph type="dt" sz="half" idx="10"/>
          </p:nvPr>
        </p:nvSpPr>
        <p:spPr/>
        <p:txBody>
          <a:bodyPr/>
          <a:lstStyle/>
          <a:p>
            <a:fld id="{65DD101C-D118-4446-A179-887BD0A9F312}" type="datetimeFigureOut">
              <a:rPr lang="en-US" smtClean="0"/>
              <a:pPr/>
              <a:t>9/21/11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65DD101C-D118-4446-A179-887BD0A9F312}" type="datetimeFigureOut">
              <a:rPr lang="en-US" smtClean="0"/>
              <a:pPr/>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65DD101C-D118-4446-A179-887BD0A9F312}" type="datetimeFigureOut">
              <a:rPr lang="en-US" smtClean="0"/>
              <a:pPr/>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AU"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1CAF0773-4BF3-A944-BF73-3DA555253273}"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65DD101C-D118-4446-A179-887BD0A9F312}" type="datetimeFigureOut">
              <a:rPr lang="en-US" smtClean="0"/>
              <a:pPr/>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AU" smtClean="0"/>
              <a:t>Click to edit Master text styles</a:t>
            </a:r>
          </a:p>
        </p:txBody>
      </p:sp>
      <p:sp>
        <p:nvSpPr>
          <p:cNvPr id="4" name="Date Placeholder 3"/>
          <p:cNvSpPr>
            <a:spLocks noGrp="1"/>
          </p:cNvSpPr>
          <p:nvPr>
            <p:ph type="dt" sz="half" idx="10"/>
          </p:nvPr>
        </p:nvSpPr>
        <p:spPr/>
        <p:txBody>
          <a:bodyPr/>
          <a:lstStyle/>
          <a:p>
            <a:fld id="{65DD101C-D118-4446-A179-887BD0A9F312}" type="datetimeFigureOut">
              <a:rPr lang="en-US" smtClean="0"/>
              <a:pPr/>
              <a:t>9/21/11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AU"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5" name="Date Placeholder 4"/>
          <p:cNvSpPr>
            <a:spLocks noGrp="1"/>
          </p:cNvSpPr>
          <p:nvPr>
            <p:ph type="dt" sz="half" idx="10"/>
          </p:nvPr>
        </p:nvSpPr>
        <p:spPr/>
        <p:txBody>
          <a:bodyPr/>
          <a:lstStyle/>
          <a:p>
            <a:fld id="{65DD101C-D118-4446-A179-887BD0A9F312}" type="datetimeFigureOut">
              <a:rPr lang="en-US" smtClean="0"/>
              <a:pPr/>
              <a:t>9/21/11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7" name="Date Placeholder 6"/>
          <p:cNvSpPr>
            <a:spLocks noGrp="1"/>
          </p:cNvSpPr>
          <p:nvPr>
            <p:ph type="dt" sz="half" idx="10"/>
          </p:nvPr>
        </p:nvSpPr>
        <p:spPr/>
        <p:txBody>
          <a:bodyPr/>
          <a:lstStyle/>
          <a:p>
            <a:fld id="{65DD101C-D118-4446-A179-887BD0A9F312}" type="datetimeFigureOut">
              <a:rPr lang="en-US" smtClean="0"/>
              <a:pPr/>
              <a:t>9/21/11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AU" smtClean="0"/>
              <a:t>Click to edit Master title style</a:t>
            </a:r>
            <a:endParaRPr kumimoji="0" lang="en-US"/>
          </a:p>
        </p:txBody>
      </p:sp>
      <p:sp>
        <p:nvSpPr>
          <p:cNvPr id="3" name="Date Placeholder 2"/>
          <p:cNvSpPr>
            <a:spLocks noGrp="1"/>
          </p:cNvSpPr>
          <p:nvPr>
            <p:ph type="dt" sz="half" idx="10"/>
          </p:nvPr>
        </p:nvSpPr>
        <p:spPr/>
        <p:txBody>
          <a:bodyPr/>
          <a:lstStyle/>
          <a:p>
            <a:fld id="{65DD101C-D118-4446-A179-887BD0A9F312}" type="datetimeFigureOut">
              <a:rPr lang="en-US" smtClean="0"/>
              <a:pPr/>
              <a:t>9/21/11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DD101C-D118-4446-A179-887BD0A9F312}" type="datetimeFigureOut">
              <a:rPr lang="en-US" smtClean="0"/>
              <a:pPr/>
              <a:t>9/21/11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AU"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AU"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5" name="Date Placeholder 4"/>
          <p:cNvSpPr>
            <a:spLocks noGrp="1"/>
          </p:cNvSpPr>
          <p:nvPr>
            <p:ph type="dt" sz="half" idx="10"/>
          </p:nvPr>
        </p:nvSpPr>
        <p:spPr/>
        <p:txBody>
          <a:bodyPr/>
          <a:lstStyle/>
          <a:p>
            <a:fld id="{65DD101C-D118-4446-A179-887BD0A9F312}" type="datetimeFigureOut">
              <a:rPr lang="en-US" smtClean="0"/>
              <a:pPr/>
              <a:t>9/21/11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E500AC-3F29-CD48-A5DD-20AF25215A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AU"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AU" smtClean="0"/>
              <a:t>Click to edit Master text styles</a:t>
            </a:r>
          </a:p>
        </p:txBody>
      </p:sp>
      <p:sp>
        <p:nvSpPr>
          <p:cNvPr id="5" name="Date Placeholder 4"/>
          <p:cNvSpPr>
            <a:spLocks noGrp="1"/>
          </p:cNvSpPr>
          <p:nvPr>
            <p:ph type="dt" sz="half" idx="10"/>
          </p:nvPr>
        </p:nvSpPr>
        <p:spPr/>
        <p:txBody>
          <a:bodyPr/>
          <a:lstStyle/>
          <a:p>
            <a:fld id="{65DD101C-D118-4446-A179-887BD0A9F312}" type="datetimeFigureOut">
              <a:rPr lang="en-US" smtClean="0"/>
              <a:pPr/>
              <a:t>9/21/11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7E500AC-3F29-CD48-A5DD-20AF25215AC8}"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AU"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AU"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AU" smtClean="0"/>
              <a:t>Click to edit Master text styles</a:t>
            </a:r>
          </a:p>
          <a:p>
            <a:pPr lvl="1" eaLnBrk="1" latinLnBrk="0" hangingPunct="1"/>
            <a:r>
              <a:rPr kumimoji="0" lang="en-AU" smtClean="0"/>
              <a:t>Second level</a:t>
            </a:r>
          </a:p>
          <a:p>
            <a:pPr lvl="2" eaLnBrk="1" latinLnBrk="0" hangingPunct="1"/>
            <a:r>
              <a:rPr kumimoji="0" lang="en-AU" smtClean="0"/>
              <a:t>Third level</a:t>
            </a:r>
          </a:p>
          <a:p>
            <a:pPr lvl="3" eaLnBrk="1" latinLnBrk="0" hangingPunct="1"/>
            <a:r>
              <a:rPr kumimoji="0" lang="en-AU" smtClean="0"/>
              <a:t>Fourth level</a:t>
            </a:r>
          </a:p>
          <a:p>
            <a:pPr lvl="4" eaLnBrk="1" latinLnBrk="0" hangingPunct="1"/>
            <a:r>
              <a:rPr kumimoji="0" lang="en-AU"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5DD101C-D118-4446-A179-887BD0A9F312}" type="datetimeFigureOut">
              <a:rPr lang="en-US" smtClean="0"/>
              <a:pPr/>
              <a:t>9/21/11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7E500AC-3F29-CD48-A5DD-20AF25215AC8}"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7" Type="http://schemas.openxmlformats.org/officeDocument/2006/relationships/image" Target="../media/image18.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1.jpeg"/><Relationship Id="rId5" Type="http://schemas.openxmlformats.org/officeDocument/2006/relationships/image" Target="../media/image30.jpeg"/><Relationship Id="rId6" Type="http://schemas.openxmlformats.org/officeDocument/2006/relationships/image" Target="../media/image33.png"/><Relationship Id="rId7" Type="http://schemas.openxmlformats.org/officeDocument/2006/relationships/image" Target="../media/image34.jpeg"/><Relationship Id="rId8" Type="http://schemas.openxmlformats.org/officeDocument/2006/relationships/image" Target="../media/image35.jpeg"/><Relationship Id="rId9" Type="http://schemas.openxmlformats.org/officeDocument/2006/relationships/image" Target="../media/image36.jpe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hyperlink" Target="http://inquireintoinquiry.wikispaces.com" TargetMode="External"/><Relationship Id="rId4" Type="http://schemas.openxmlformats.org/officeDocument/2006/relationships/hyperlink" Target="http://inquireintoinquiry.wikispaces.com/Planning+Templates" TargetMode="External"/><Relationship Id="rId5" Type="http://schemas.openxmlformats.org/officeDocument/2006/relationships/hyperlink" Target="http://inquireintoinquiry.wikispaces.com/Presentation" TargetMode="External"/><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inquireintoinquiry.wikispaces.com" TargetMode="External"/><Relationship Id="rId3" Type="http://schemas.openxmlformats.org/officeDocument/2006/relationships/hyperlink" Target="http://www.galileo.org/"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3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3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www.iomembership.com/portal/tour.htm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inquireintoinquiry.wikispaces.com" TargetMode="External"/><Relationship Id="rId3" Type="http://schemas.openxmlformats.org/officeDocument/2006/relationships/hyperlink" Target="mailto:Jill.hammonds@core-ed.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1215389" y="659010"/>
            <a:ext cx="6327373" cy="923330"/>
          </a:xfrm>
          <a:prstGeom prst="rect">
            <a:avLst/>
          </a:prstGeom>
          <a:noFill/>
          <a:ln>
            <a:noFill/>
          </a:ln>
        </p:spPr>
        <p:txBody>
          <a:bodyPr wrap="none" lIns="91440" tIns="45720" rIns="91440" bIns="45720">
            <a:spAutoFit/>
          </a:bodyPr>
          <a:lstStyle/>
          <a:p>
            <a:pPr algn="ctr"/>
            <a:r>
              <a:rPr lang="en-AU"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a:cs typeface="Arial"/>
              </a:rPr>
              <a:t>Inquiry Learning</a:t>
            </a:r>
            <a:endParaRPr lang="en-A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a:cs typeface="Arial"/>
            </a:endParaRPr>
          </a:p>
        </p:txBody>
      </p:sp>
      <p:pic>
        <p:nvPicPr>
          <p:cNvPr id="5" name="Picture 3" descr="out-of-box2"/>
          <p:cNvPicPr>
            <a:picLocks noChangeAspect="1" noChangeArrowheads="1"/>
          </p:cNvPicPr>
          <p:nvPr/>
        </p:nvPicPr>
        <p:blipFill>
          <a:blip r:embed="rId2"/>
          <a:srcRect/>
          <a:stretch>
            <a:fillRect/>
          </a:stretch>
        </p:blipFill>
        <p:spPr bwMode="auto">
          <a:xfrm>
            <a:off x="3548038" y="2323006"/>
            <a:ext cx="4547249" cy="3017436"/>
          </a:xfrm>
          <a:prstGeom prst="rect">
            <a:avLst/>
          </a:prstGeom>
          <a:noFill/>
        </p:spPr>
      </p:pic>
      <p:pic>
        <p:nvPicPr>
          <p:cNvPr id="6" name="Picture 4" descr="in-box2"/>
          <p:cNvPicPr>
            <a:picLocks noChangeAspect="1" noChangeArrowheads="1"/>
          </p:cNvPicPr>
          <p:nvPr/>
        </p:nvPicPr>
        <p:blipFill>
          <a:blip r:embed="rId3"/>
          <a:srcRect/>
          <a:stretch>
            <a:fillRect/>
          </a:stretch>
        </p:blipFill>
        <p:spPr bwMode="auto">
          <a:xfrm>
            <a:off x="512763" y="2323005"/>
            <a:ext cx="2277640" cy="3017436"/>
          </a:xfrm>
          <a:prstGeom prst="rect">
            <a:avLst/>
          </a:prstGeom>
          <a:noFill/>
          <a:ln w="3175">
            <a:solidFill>
              <a:srgbClr val="000000"/>
            </a:solidFill>
            <a:miter lim="800000"/>
            <a:headEnd/>
            <a:tailEnd/>
          </a:ln>
        </p:spPr>
      </p:pic>
      <p:sp>
        <p:nvSpPr>
          <p:cNvPr id="7" name="Rectangle 6"/>
          <p:cNvSpPr/>
          <p:nvPr/>
        </p:nvSpPr>
        <p:spPr>
          <a:xfrm>
            <a:off x="175141" y="5898255"/>
            <a:ext cx="8712692" cy="461665"/>
          </a:xfrm>
          <a:prstGeom prst="rect">
            <a:avLst/>
          </a:prstGeom>
          <a:noFill/>
          <a:ln>
            <a:noFill/>
          </a:ln>
        </p:spPr>
        <p:txBody>
          <a:bodyPr wrap="none" lIns="91440" tIns="45720" rIns="91440" bIns="45720">
            <a:spAutoFit/>
          </a:bodyPr>
          <a:lstStyle/>
          <a:p>
            <a:pPr algn="ctr"/>
            <a:r>
              <a:rPr lang="en-AU"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a:cs typeface="Arial"/>
              </a:rPr>
              <a:t>Getting  kids out of </a:t>
            </a:r>
            <a:r>
              <a:rPr lang="en-AU" sz="2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a:cs typeface="Arial"/>
              </a:rPr>
              <a:t>the box with their learning </a:t>
            </a:r>
            <a:endParaRPr lang="en-AU" sz="2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faucet3.jpeg"/>
          <p:cNvPicPr>
            <a:picLocks noChangeAspect="1"/>
          </p:cNvPicPr>
          <p:nvPr/>
        </p:nvPicPr>
        <p:blipFill>
          <a:blip r:embed="rId3"/>
          <a:stretch>
            <a:fillRect/>
          </a:stretch>
        </p:blipFill>
        <p:spPr>
          <a:xfrm>
            <a:off x="3340100" y="1607429"/>
            <a:ext cx="2463800" cy="32893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faucet1.jpeg"/>
          <p:cNvPicPr>
            <a:picLocks noChangeAspect="1"/>
          </p:cNvPicPr>
          <p:nvPr/>
        </p:nvPicPr>
        <p:blipFill>
          <a:blip r:embed="rId3"/>
          <a:stretch>
            <a:fillRect/>
          </a:stretch>
        </p:blipFill>
        <p:spPr>
          <a:xfrm>
            <a:off x="6731047" y="931035"/>
            <a:ext cx="2108200" cy="1993900"/>
          </a:xfrm>
          <a:prstGeom prst="rect">
            <a:avLst/>
          </a:prstGeom>
        </p:spPr>
      </p:pic>
      <p:pic>
        <p:nvPicPr>
          <p:cNvPr id="5" name="Picture 4" descr="faucet4.jpeg"/>
          <p:cNvPicPr>
            <a:picLocks noChangeAspect="1"/>
          </p:cNvPicPr>
          <p:nvPr/>
        </p:nvPicPr>
        <p:blipFill>
          <a:blip r:embed="rId4"/>
          <a:stretch>
            <a:fillRect/>
          </a:stretch>
        </p:blipFill>
        <p:spPr>
          <a:xfrm>
            <a:off x="796806" y="4142181"/>
            <a:ext cx="2159000" cy="1943100"/>
          </a:xfrm>
          <a:prstGeom prst="rect">
            <a:avLst/>
          </a:prstGeom>
        </p:spPr>
      </p:pic>
      <p:pic>
        <p:nvPicPr>
          <p:cNvPr id="6" name="Picture 5" descr="faucet 5.jpeg"/>
          <p:cNvPicPr>
            <a:picLocks noChangeAspect="1"/>
          </p:cNvPicPr>
          <p:nvPr/>
        </p:nvPicPr>
        <p:blipFill>
          <a:blip r:embed="rId5"/>
          <a:srcRect l="16219" r="28092"/>
          <a:stretch>
            <a:fillRect/>
          </a:stretch>
        </p:blipFill>
        <p:spPr>
          <a:xfrm>
            <a:off x="337312" y="1258179"/>
            <a:ext cx="2356344" cy="2609820"/>
          </a:xfrm>
          <a:prstGeom prst="rect">
            <a:avLst/>
          </a:prstGeom>
        </p:spPr>
      </p:pic>
      <p:pic>
        <p:nvPicPr>
          <p:cNvPr id="7" name="Picture 6" descr="faucet6.jpeg"/>
          <p:cNvPicPr>
            <a:picLocks noChangeAspect="1"/>
          </p:cNvPicPr>
          <p:nvPr/>
        </p:nvPicPr>
        <p:blipFill>
          <a:blip r:embed="rId6"/>
          <a:stretch>
            <a:fillRect/>
          </a:stretch>
        </p:blipFill>
        <p:spPr>
          <a:xfrm>
            <a:off x="6731047" y="4284208"/>
            <a:ext cx="2077184" cy="1850265"/>
          </a:xfrm>
          <a:prstGeom prst="rect">
            <a:avLst/>
          </a:prstGeom>
        </p:spPr>
      </p:pic>
      <p:pic>
        <p:nvPicPr>
          <p:cNvPr id="8" name="Picture 7" descr="faucet7.jpeg"/>
          <p:cNvPicPr>
            <a:picLocks noChangeAspect="1"/>
          </p:cNvPicPr>
          <p:nvPr/>
        </p:nvPicPr>
        <p:blipFill>
          <a:blip r:embed="rId7"/>
          <a:stretch>
            <a:fillRect/>
          </a:stretch>
        </p:blipFill>
        <p:spPr>
          <a:xfrm>
            <a:off x="3436760" y="2578666"/>
            <a:ext cx="2779890" cy="208223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WellPic1.jpg"/>
          <p:cNvPicPr>
            <a:picLocks noChangeAspect="1"/>
          </p:cNvPicPr>
          <p:nvPr/>
        </p:nvPicPr>
        <p:blipFill>
          <a:blip r:embed="rId3"/>
          <a:stretch>
            <a:fillRect/>
          </a:stretch>
        </p:blipFill>
        <p:spPr>
          <a:xfrm>
            <a:off x="0" y="769751"/>
            <a:ext cx="4127792" cy="2751860"/>
          </a:xfrm>
          <a:prstGeom prst="rect">
            <a:avLst/>
          </a:prstGeom>
        </p:spPr>
      </p:pic>
      <p:pic>
        <p:nvPicPr>
          <p:cNvPr id="2" name="Picture 1" descr="Water_pump.jpg"/>
          <p:cNvPicPr>
            <a:picLocks noChangeAspect="1"/>
          </p:cNvPicPr>
          <p:nvPr/>
        </p:nvPicPr>
        <p:blipFill>
          <a:blip r:embed="rId4"/>
          <a:stretch>
            <a:fillRect/>
          </a:stretch>
        </p:blipFill>
        <p:spPr>
          <a:xfrm>
            <a:off x="5330317" y="1183041"/>
            <a:ext cx="2405051" cy="1803788"/>
          </a:xfrm>
          <a:prstGeom prst="rect">
            <a:avLst/>
          </a:prstGeom>
        </p:spPr>
      </p:pic>
      <p:pic>
        <p:nvPicPr>
          <p:cNvPr id="4" name="Picture 3" descr="oil well.jpeg"/>
          <p:cNvPicPr>
            <a:picLocks noChangeAspect="1"/>
          </p:cNvPicPr>
          <p:nvPr/>
        </p:nvPicPr>
        <p:blipFill>
          <a:blip r:embed="rId5"/>
          <a:stretch>
            <a:fillRect/>
          </a:stretch>
        </p:blipFill>
        <p:spPr>
          <a:xfrm>
            <a:off x="310656" y="4117433"/>
            <a:ext cx="3289300" cy="2463800"/>
          </a:xfrm>
          <a:prstGeom prst="rect">
            <a:avLst/>
          </a:prstGeom>
        </p:spPr>
      </p:pic>
      <p:pic>
        <p:nvPicPr>
          <p:cNvPr id="5" name="Picture 4" descr="oil rig.jpeg"/>
          <p:cNvPicPr>
            <a:picLocks noChangeAspect="1"/>
          </p:cNvPicPr>
          <p:nvPr/>
        </p:nvPicPr>
        <p:blipFill>
          <a:blip r:embed="rId6"/>
          <a:stretch>
            <a:fillRect/>
          </a:stretch>
        </p:blipFill>
        <p:spPr>
          <a:xfrm>
            <a:off x="5330317" y="3839170"/>
            <a:ext cx="3327400" cy="24511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heater.jpeg"/>
          <p:cNvPicPr>
            <a:picLocks noChangeAspect="1"/>
          </p:cNvPicPr>
          <p:nvPr/>
        </p:nvPicPr>
        <p:blipFill>
          <a:blip r:embed="rId3"/>
          <a:stretch>
            <a:fillRect/>
          </a:stretch>
        </p:blipFill>
        <p:spPr>
          <a:xfrm>
            <a:off x="6000750" y="3429000"/>
            <a:ext cx="2857500" cy="2857500"/>
          </a:xfrm>
          <a:prstGeom prst="rect">
            <a:avLst/>
          </a:prstGeom>
        </p:spPr>
      </p:pic>
      <p:pic>
        <p:nvPicPr>
          <p:cNvPr id="3" name="Picture 2" descr="light bulb.jpeg"/>
          <p:cNvPicPr>
            <a:picLocks noChangeAspect="1"/>
          </p:cNvPicPr>
          <p:nvPr/>
        </p:nvPicPr>
        <p:blipFill>
          <a:blip r:embed="rId4"/>
          <a:stretch>
            <a:fillRect/>
          </a:stretch>
        </p:blipFill>
        <p:spPr>
          <a:xfrm>
            <a:off x="3167652" y="1593090"/>
            <a:ext cx="2429050" cy="1835910"/>
          </a:xfrm>
          <a:prstGeom prst="rect">
            <a:avLst/>
          </a:prstGeom>
        </p:spPr>
      </p:pic>
      <p:pic>
        <p:nvPicPr>
          <p:cNvPr id="4" name="Picture 3" descr="light switch.jpeg"/>
          <p:cNvPicPr>
            <a:picLocks noChangeAspect="1"/>
          </p:cNvPicPr>
          <p:nvPr/>
        </p:nvPicPr>
        <p:blipFill>
          <a:blip r:embed="rId5"/>
          <a:stretch>
            <a:fillRect/>
          </a:stretch>
        </p:blipFill>
        <p:spPr>
          <a:xfrm>
            <a:off x="297765" y="2597910"/>
            <a:ext cx="2009265" cy="277720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conversation.jpeg"/>
          <p:cNvPicPr>
            <a:picLocks noChangeAspect="1"/>
          </p:cNvPicPr>
          <p:nvPr/>
        </p:nvPicPr>
        <p:blipFill>
          <a:blip r:embed="rId3"/>
          <a:stretch>
            <a:fillRect/>
          </a:stretch>
        </p:blipFill>
        <p:spPr>
          <a:xfrm>
            <a:off x="5702223" y="2332105"/>
            <a:ext cx="2857500" cy="2857500"/>
          </a:xfrm>
          <a:prstGeom prst="rect">
            <a:avLst/>
          </a:prstGeom>
        </p:spPr>
      </p:pic>
      <p:pic>
        <p:nvPicPr>
          <p:cNvPr id="4" name="Picture 3" descr="eiffel tower.jpeg"/>
          <p:cNvPicPr>
            <a:picLocks noChangeAspect="1"/>
          </p:cNvPicPr>
          <p:nvPr/>
        </p:nvPicPr>
        <p:blipFill>
          <a:blip r:embed="rId4">
            <a:grayscl/>
          </a:blip>
          <a:stretch>
            <a:fillRect/>
          </a:stretch>
        </p:blipFill>
        <p:spPr>
          <a:xfrm>
            <a:off x="188233" y="1535894"/>
            <a:ext cx="4975259" cy="4496829"/>
          </a:xfrm>
          <a:prstGeom prst="rect">
            <a:avLst/>
          </a:prstGeom>
        </p:spPr>
      </p:pic>
      <p:sp>
        <p:nvSpPr>
          <p:cNvPr id="5" name="Rectangle 4"/>
          <p:cNvSpPr/>
          <p:nvPr/>
        </p:nvSpPr>
        <p:spPr>
          <a:xfrm>
            <a:off x="1035569" y="785263"/>
            <a:ext cx="6198821" cy="584776"/>
          </a:xfrm>
          <a:prstGeom prst="rect">
            <a:avLst/>
          </a:prstGeom>
        </p:spPr>
        <p:txBody>
          <a:bodyPr wrap="square">
            <a:spAutoFit/>
          </a:bodyPr>
          <a:lstStyle/>
          <a:p>
            <a:r>
              <a:rPr lang="en-AU" sz="3200" dirty="0" smtClean="0">
                <a:latin typeface="Arial"/>
                <a:cs typeface="Arial"/>
              </a:rPr>
              <a:t>Inquiry in learning languages . . . </a:t>
            </a:r>
            <a:endParaRPr lang="en-US" sz="32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ythagoras.jpeg"/>
          <p:cNvPicPr>
            <a:picLocks noChangeAspect="1"/>
          </p:cNvPicPr>
          <p:nvPr/>
        </p:nvPicPr>
        <p:blipFill>
          <a:blip r:embed="rId3"/>
          <a:stretch>
            <a:fillRect/>
          </a:stretch>
        </p:blipFill>
        <p:spPr>
          <a:xfrm>
            <a:off x="6527800" y="3759200"/>
            <a:ext cx="2616200" cy="3098800"/>
          </a:xfrm>
          <a:prstGeom prst="rect">
            <a:avLst/>
          </a:prstGeom>
        </p:spPr>
      </p:pic>
      <p:pic>
        <p:nvPicPr>
          <p:cNvPr id="3" name="Picture 2" descr="treehut.jpg"/>
          <p:cNvPicPr>
            <a:picLocks noChangeAspect="1"/>
          </p:cNvPicPr>
          <p:nvPr/>
        </p:nvPicPr>
        <p:blipFill>
          <a:blip r:embed="rId4"/>
          <a:stretch>
            <a:fillRect/>
          </a:stretch>
        </p:blipFill>
        <p:spPr>
          <a:xfrm>
            <a:off x="297061" y="1662427"/>
            <a:ext cx="6341384" cy="2867040"/>
          </a:xfrm>
          <a:prstGeom prst="rect">
            <a:avLst/>
          </a:prstGeom>
        </p:spPr>
      </p:pic>
      <p:sp>
        <p:nvSpPr>
          <p:cNvPr id="4" name="Rectangle 3"/>
          <p:cNvSpPr/>
          <p:nvPr/>
        </p:nvSpPr>
        <p:spPr>
          <a:xfrm>
            <a:off x="342916" y="785263"/>
            <a:ext cx="4974038" cy="584776"/>
          </a:xfrm>
          <a:prstGeom prst="rect">
            <a:avLst/>
          </a:prstGeom>
        </p:spPr>
        <p:txBody>
          <a:bodyPr wrap="none">
            <a:spAutoFit/>
          </a:bodyPr>
          <a:lstStyle/>
          <a:p>
            <a:r>
              <a:rPr lang="en-AU" sz="3200" dirty="0" smtClean="0">
                <a:latin typeface="Arial"/>
                <a:cs typeface="Arial"/>
              </a:rPr>
              <a:t>Inquiry in mathematics . . .</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writing.jpeg"/>
          <p:cNvPicPr>
            <a:picLocks noChangeAspect="1"/>
          </p:cNvPicPr>
          <p:nvPr/>
        </p:nvPicPr>
        <p:blipFill>
          <a:blip r:embed="rId3"/>
          <a:srcRect b="8798"/>
          <a:stretch>
            <a:fillRect/>
          </a:stretch>
        </p:blipFill>
        <p:spPr>
          <a:xfrm>
            <a:off x="2109229" y="2173832"/>
            <a:ext cx="2768600" cy="2675600"/>
          </a:xfrm>
          <a:prstGeom prst="rect">
            <a:avLst/>
          </a:prstGeom>
        </p:spPr>
      </p:pic>
      <p:pic>
        <p:nvPicPr>
          <p:cNvPr id="3" name="Picture 2" descr="reading.jpeg"/>
          <p:cNvPicPr>
            <a:picLocks noChangeAspect="1"/>
          </p:cNvPicPr>
          <p:nvPr/>
        </p:nvPicPr>
        <p:blipFill>
          <a:blip r:embed="rId4"/>
          <a:srcRect l="11748" t="9156" r="17670" b="10074"/>
          <a:stretch>
            <a:fillRect/>
          </a:stretch>
        </p:blipFill>
        <p:spPr>
          <a:xfrm>
            <a:off x="5763897" y="2173832"/>
            <a:ext cx="1989985" cy="2328496"/>
          </a:xfrm>
          <a:prstGeom prst="rect">
            <a:avLst/>
          </a:prstGeom>
        </p:spPr>
      </p:pic>
      <p:sp>
        <p:nvSpPr>
          <p:cNvPr id="4" name="Rectangle 3"/>
          <p:cNvSpPr/>
          <p:nvPr/>
        </p:nvSpPr>
        <p:spPr>
          <a:xfrm>
            <a:off x="342916" y="1077651"/>
            <a:ext cx="3947715" cy="584776"/>
          </a:xfrm>
          <a:prstGeom prst="rect">
            <a:avLst/>
          </a:prstGeom>
        </p:spPr>
        <p:txBody>
          <a:bodyPr wrap="none">
            <a:spAutoFit/>
          </a:bodyPr>
          <a:lstStyle/>
          <a:p>
            <a:r>
              <a:rPr lang="en-AU" sz="3200" dirty="0" smtClean="0">
                <a:latin typeface="Arial"/>
                <a:cs typeface="Arial"/>
              </a:rPr>
              <a:t>Inquiry in literacy . . </a:t>
            </a:r>
            <a:r>
              <a:rPr lang="en-AU" sz="3200" dirty="0">
                <a:latin typeface="Arial"/>
                <a:cs typeface="Arial"/>
              </a:rPr>
              <a:t>.</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signs.jpeg"/>
          <p:cNvPicPr>
            <a:picLocks noChangeAspect="1"/>
          </p:cNvPicPr>
          <p:nvPr/>
        </p:nvPicPr>
        <p:blipFill>
          <a:blip r:embed="rId3"/>
          <a:stretch>
            <a:fillRect/>
          </a:stretch>
        </p:blipFill>
        <p:spPr>
          <a:xfrm>
            <a:off x="6491765" y="875876"/>
            <a:ext cx="2363629" cy="1952147"/>
          </a:xfrm>
          <a:prstGeom prst="rect">
            <a:avLst/>
          </a:prstGeom>
        </p:spPr>
      </p:pic>
      <p:pic>
        <p:nvPicPr>
          <p:cNvPr id="3" name="Picture 2" descr="reading.jpeg"/>
          <p:cNvPicPr>
            <a:picLocks noChangeAspect="1"/>
          </p:cNvPicPr>
          <p:nvPr/>
        </p:nvPicPr>
        <p:blipFill>
          <a:blip r:embed="rId4"/>
          <a:srcRect l="11748" t="9156" r="17670" b="10074"/>
          <a:stretch>
            <a:fillRect/>
          </a:stretch>
        </p:blipFill>
        <p:spPr>
          <a:xfrm>
            <a:off x="4667551" y="2199054"/>
            <a:ext cx="1989985" cy="2328496"/>
          </a:xfrm>
          <a:prstGeom prst="rect">
            <a:avLst/>
          </a:prstGeom>
        </p:spPr>
      </p:pic>
      <p:pic>
        <p:nvPicPr>
          <p:cNvPr id="2" name="Picture 1" descr="writing.jpeg"/>
          <p:cNvPicPr>
            <a:picLocks noChangeAspect="1"/>
          </p:cNvPicPr>
          <p:nvPr/>
        </p:nvPicPr>
        <p:blipFill>
          <a:blip r:embed="rId5"/>
          <a:srcRect r="12932" b="8798"/>
          <a:stretch>
            <a:fillRect/>
          </a:stretch>
        </p:blipFill>
        <p:spPr>
          <a:xfrm>
            <a:off x="2256993" y="1851950"/>
            <a:ext cx="2410558" cy="2675600"/>
          </a:xfrm>
          <a:prstGeom prst="rect">
            <a:avLst/>
          </a:prstGeom>
        </p:spPr>
      </p:pic>
      <p:pic>
        <p:nvPicPr>
          <p:cNvPr id="4" name="Picture 4" descr="Picture 15"/>
          <p:cNvPicPr>
            <a:picLocks noChangeAspect="1" noChangeArrowheads="1"/>
          </p:cNvPicPr>
          <p:nvPr/>
        </p:nvPicPr>
        <p:blipFill>
          <a:blip r:embed="rId6"/>
          <a:srcRect/>
          <a:stretch>
            <a:fillRect/>
          </a:stretch>
        </p:blipFill>
        <p:spPr bwMode="auto">
          <a:xfrm>
            <a:off x="2558973" y="5331385"/>
            <a:ext cx="2745511" cy="1154269"/>
          </a:xfrm>
          <a:prstGeom prst="rect">
            <a:avLst/>
          </a:prstGeom>
          <a:noFill/>
        </p:spPr>
      </p:pic>
      <p:pic>
        <p:nvPicPr>
          <p:cNvPr id="5" name="Picture 4" descr="body language.jpeg"/>
          <p:cNvPicPr>
            <a:picLocks noChangeAspect="1"/>
          </p:cNvPicPr>
          <p:nvPr/>
        </p:nvPicPr>
        <p:blipFill>
          <a:blip r:embed="rId7"/>
          <a:srcRect l="27288" r="20492"/>
          <a:stretch>
            <a:fillRect/>
          </a:stretch>
        </p:blipFill>
        <p:spPr>
          <a:xfrm>
            <a:off x="327087" y="4527550"/>
            <a:ext cx="1929906" cy="2197100"/>
          </a:xfrm>
          <a:prstGeom prst="rect">
            <a:avLst/>
          </a:prstGeom>
        </p:spPr>
      </p:pic>
      <p:pic>
        <p:nvPicPr>
          <p:cNvPr id="7" name="Picture 6" descr="symbols.jpeg"/>
          <p:cNvPicPr>
            <a:picLocks noChangeAspect="1"/>
          </p:cNvPicPr>
          <p:nvPr/>
        </p:nvPicPr>
        <p:blipFill>
          <a:blip r:embed="rId8"/>
          <a:srcRect r="35714" b="26407"/>
          <a:stretch>
            <a:fillRect/>
          </a:stretch>
        </p:blipFill>
        <p:spPr>
          <a:xfrm>
            <a:off x="327087" y="1662427"/>
            <a:ext cx="2231886" cy="2176497"/>
          </a:xfrm>
          <a:prstGeom prst="rect">
            <a:avLst/>
          </a:prstGeom>
        </p:spPr>
      </p:pic>
      <p:pic>
        <p:nvPicPr>
          <p:cNvPr id="8" name="Picture 7" descr="hyperlink.jpeg"/>
          <p:cNvPicPr>
            <a:picLocks noChangeAspect="1"/>
          </p:cNvPicPr>
          <p:nvPr/>
        </p:nvPicPr>
        <p:blipFill>
          <a:blip r:embed="rId9"/>
          <a:stretch>
            <a:fillRect/>
          </a:stretch>
        </p:blipFill>
        <p:spPr>
          <a:xfrm>
            <a:off x="6287880" y="4766546"/>
            <a:ext cx="2567514" cy="1958104"/>
          </a:xfrm>
          <a:prstGeom prst="rect">
            <a:avLst/>
          </a:prstGeom>
        </p:spPr>
      </p:pic>
      <p:sp>
        <p:nvSpPr>
          <p:cNvPr id="9" name="Rectangle 8"/>
          <p:cNvSpPr/>
          <p:nvPr/>
        </p:nvSpPr>
        <p:spPr>
          <a:xfrm>
            <a:off x="1001581" y="838200"/>
            <a:ext cx="5316480" cy="584776"/>
          </a:xfrm>
          <a:prstGeom prst="rect">
            <a:avLst/>
          </a:prstGeom>
        </p:spPr>
        <p:txBody>
          <a:bodyPr wrap="none">
            <a:spAutoFit/>
          </a:bodyPr>
          <a:lstStyle/>
          <a:p>
            <a:r>
              <a:rPr lang="en-AU" sz="3200" dirty="0" smtClean="0">
                <a:latin typeface="Arial"/>
                <a:cs typeface="Arial"/>
              </a:rPr>
              <a:t>Inquiry in other literacies . . .</a:t>
            </a:r>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lanning 1.jpg"/>
          <p:cNvPicPr>
            <a:picLocks noChangeAspect="1"/>
          </p:cNvPicPr>
          <p:nvPr/>
        </p:nvPicPr>
        <p:blipFill>
          <a:blip r:embed="rId2"/>
          <a:stretch>
            <a:fillRect/>
          </a:stretch>
        </p:blipFill>
        <p:spPr>
          <a:xfrm>
            <a:off x="127000" y="2366984"/>
            <a:ext cx="8890000" cy="4152900"/>
          </a:xfrm>
          <a:prstGeom prst="rect">
            <a:avLst/>
          </a:prstGeom>
        </p:spPr>
      </p:pic>
      <p:sp>
        <p:nvSpPr>
          <p:cNvPr id="3" name="Rectangle 2"/>
          <p:cNvSpPr/>
          <p:nvPr/>
        </p:nvSpPr>
        <p:spPr>
          <a:xfrm>
            <a:off x="342916" y="962622"/>
            <a:ext cx="6936514" cy="1077218"/>
          </a:xfrm>
          <a:prstGeom prst="rect">
            <a:avLst/>
          </a:prstGeom>
        </p:spPr>
        <p:txBody>
          <a:bodyPr wrap="none">
            <a:spAutoFit/>
          </a:bodyPr>
          <a:lstStyle/>
          <a:p>
            <a:r>
              <a:rPr lang="en-AU" sz="3200" dirty="0" smtClean="0">
                <a:latin typeface="Arial"/>
                <a:cs typeface="Arial"/>
              </a:rPr>
              <a:t>So if not the model . . .  </a:t>
            </a:r>
          </a:p>
          <a:p>
            <a:r>
              <a:rPr lang="en-AU" sz="3200" dirty="0" smtClean="0">
                <a:latin typeface="Arial"/>
                <a:cs typeface="Arial"/>
              </a:rPr>
              <a:t>How do we plan and structure inquiry</a:t>
            </a:r>
            <a:endParaRPr lang="en-US"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lanning 2.jpg"/>
          <p:cNvPicPr>
            <a:picLocks noChangeAspect="1"/>
          </p:cNvPicPr>
          <p:nvPr/>
        </p:nvPicPr>
        <p:blipFill>
          <a:blip r:embed="rId2"/>
          <a:stretch>
            <a:fillRect/>
          </a:stretch>
        </p:blipFill>
        <p:spPr>
          <a:xfrm>
            <a:off x="127000" y="1568450"/>
            <a:ext cx="8890000" cy="37211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1117600" y="2387600"/>
            <a:ext cx="7027333" cy="1569660"/>
          </a:xfrm>
          <a:prstGeom prst="rect">
            <a:avLst/>
          </a:prstGeom>
          <a:noFill/>
        </p:spPr>
        <p:txBody>
          <a:bodyPr wrap="square" rtlCol="0">
            <a:spAutoFit/>
          </a:bodyPr>
          <a:lstStyle/>
          <a:p>
            <a:r>
              <a:rPr lang="en-US" sz="3200" dirty="0" smtClean="0">
                <a:latin typeface="Arial"/>
                <a:cs typeface="Arial"/>
              </a:rPr>
              <a:t>What drives inquiry?</a:t>
            </a:r>
          </a:p>
          <a:p>
            <a:endParaRPr lang="en-US" sz="3200" dirty="0">
              <a:latin typeface="Arial"/>
              <a:cs typeface="Arial"/>
            </a:endParaRPr>
          </a:p>
          <a:p>
            <a:r>
              <a:rPr lang="en-US" sz="3200" dirty="0" smtClean="0">
                <a:latin typeface="Arial"/>
                <a:cs typeface="Arial"/>
              </a:rPr>
              <a:t>Learning is the driver – not the model.</a:t>
            </a:r>
            <a:endParaRPr lang="en-US" sz="3200" dirty="0">
              <a:latin typeface="Arial"/>
              <a:cs typeface="Arial"/>
            </a:endParaRPr>
          </a:p>
        </p:txBody>
      </p:sp>
      <p:pic>
        <p:nvPicPr>
          <p:cNvPr id="4" name="Picture 27" descr="atom"/>
          <p:cNvPicPr>
            <a:picLocks noChangeAspect="1" noChangeArrowheads="1"/>
          </p:cNvPicPr>
          <p:nvPr/>
        </p:nvPicPr>
        <p:blipFill>
          <a:blip r:embed="rId3"/>
          <a:srcRect/>
          <a:stretch>
            <a:fillRect/>
          </a:stretch>
        </p:blipFill>
        <p:spPr bwMode="auto">
          <a:xfrm>
            <a:off x="6193110" y="4436701"/>
            <a:ext cx="1943091" cy="1765661"/>
          </a:xfrm>
          <a:prstGeom prst="rect">
            <a:avLst/>
          </a:prstGeom>
          <a:noFill/>
        </p:spPr>
      </p:pic>
      <p:sp>
        <p:nvSpPr>
          <p:cNvPr id="5" name="Text Box 43"/>
          <p:cNvSpPr txBox="1">
            <a:spLocks noChangeArrowheads="1"/>
          </p:cNvSpPr>
          <p:nvPr/>
        </p:nvSpPr>
        <p:spPr bwMode="auto">
          <a:xfrm>
            <a:off x="5599043" y="4252035"/>
            <a:ext cx="1188134"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t>Dynamic</a:t>
            </a:r>
          </a:p>
        </p:txBody>
      </p:sp>
      <p:sp>
        <p:nvSpPr>
          <p:cNvPr id="6" name="Text Box 41"/>
          <p:cNvSpPr txBox="1">
            <a:spLocks noChangeArrowheads="1"/>
          </p:cNvSpPr>
          <p:nvPr/>
        </p:nvSpPr>
        <p:spPr bwMode="auto">
          <a:xfrm>
            <a:off x="7567906" y="4252035"/>
            <a:ext cx="1154053"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t>Cohesive</a:t>
            </a:r>
          </a:p>
        </p:txBody>
      </p:sp>
      <p:sp>
        <p:nvSpPr>
          <p:cNvPr id="7" name="Text Box 44"/>
          <p:cNvSpPr txBox="1">
            <a:spLocks noChangeArrowheads="1"/>
          </p:cNvSpPr>
          <p:nvPr/>
        </p:nvSpPr>
        <p:spPr bwMode="auto">
          <a:xfrm>
            <a:off x="5134726" y="6017696"/>
            <a:ext cx="1652451"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t>Self directing</a:t>
            </a:r>
          </a:p>
        </p:txBody>
      </p:sp>
      <p:sp>
        <p:nvSpPr>
          <p:cNvPr id="8" name="Text Box 42"/>
          <p:cNvSpPr txBox="1">
            <a:spLocks noChangeArrowheads="1"/>
          </p:cNvSpPr>
          <p:nvPr/>
        </p:nvSpPr>
        <p:spPr bwMode="auto">
          <a:xfrm>
            <a:off x="7567906" y="6017696"/>
            <a:ext cx="1378634"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t>All players</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88605" y="1385552"/>
            <a:ext cx="8504257" cy="5016757"/>
          </a:xfrm>
          <a:prstGeom prst="rect">
            <a:avLst/>
          </a:prstGeom>
          <a:noFill/>
        </p:spPr>
        <p:txBody>
          <a:bodyPr wrap="square" rtlCol="0">
            <a:spAutoFit/>
          </a:bodyPr>
          <a:lstStyle/>
          <a:p>
            <a:r>
              <a:rPr lang="en-AU" sz="3200" dirty="0" smtClean="0">
                <a:latin typeface="Arial"/>
                <a:cs typeface="Arial"/>
              </a:rPr>
              <a:t>My inquiry </a:t>
            </a:r>
            <a:r>
              <a:rPr lang="en-AU" sz="3200" dirty="0">
                <a:latin typeface="Arial"/>
                <a:cs typeface="Arial"/>
              </a:rPr>
              <a:t>wiki </a:t>
            </a:r>
            <a:r>
              <a:rPr lang="en-AU" sz="3200" dirty="0" smtClean="0">
                <a:latin typeface="Arial"/>
                <a:cs typeface="Arial"/>
              </a:rPr>
              <a:t>–</a:t>
            </a:r>
          </a:p>
          <a:p>
            <a:endParaRPr lang="en-AU" sz="3200" dirty="0">
              <a:latin typeface="Arial"/>
              <a:cs typeface="Arial"/>
            </a:endParaRPr>
          </a:p>
          <a:p>
            <a:r>
              <a:rPr lang="en-AU" sz="3200" dirty="0" smtClean="0">
                <a:latin typeface="Arial"/>
                <a:cs typeface="Arial"/>
              </a:rPr>
              <a:t> </a:t>
            </a:r>
            <a:r>
              <a:rPr lang="en-AU" sz="3200" u="sng" dirty="0">
                <a:latin typeface="Arial"/>
                <a:cs typeface="Arial"/>
                <a:hlinkClick r:id="rId3"/>
              </a:rPr>
              <a:t>http://</a:t>
            </a:r>
            <a:r>
              <a:rPr lang="en-AU" sz="3200" u="sng" dirty="0" smtClean="0">
                <a:latin typeface="Arial"/>
                <a:cs typeface="Arial"/>
                <a:hlinkClick r:id="rId3"/>
              </a:rPr>
              <a:t>inquireintoinquiry.wikispaces.com</a:t>
            </a:r>
            <a:endParaRPr lang="en-AU" sz="3200" u="sng" dirty="0" smtClean="0">
              <a:latin typeface="Arial"/>
              <a:cs typeface="Arial"/>
            </a:endParaRPr>
          </a:p>
          <a:p>
            <a:endParaRPr lang="en-AU" sz="3200" u="sng" dirty="0" smtClean="0">
              <a:latin typeface="Arial"/>
              <a:cs typeface="Arial"/>
            </a:endParaRPr>
          </a:p>
          <a:p>
            <a:r>
              <a:rPr lang="en-AU" sz="2400" dirty="0" smtClean="0">
                <a:latin typeface="Arial"/>
                <a:cs typeface="Arial"/>
              </a:rPr>
              <a:t>Planning Templates </a:t>
            </a:r>
          </a:p>
          <a:p>
            <a:endParaRPr lang="en-AU" sz="2400" dirty="0" smtClean="0">
              <a:latin typeface="Arial"/>
              <a:cs typeface="Arial"/>
            </a:endParaRPr>
          </a:p>
          <a:p>
            <a:r>
              <a:rPr lang="en-US" sz="2400" dirty="0" smtClean="0">
                <a:latin typeface="Arial"/>
                <a:cs typeface="Arial"/>
                <a:hlinkClick r:id="rId4"/>
              </a:rPr>
              <a:t>http://inquireintoinquiry.wikispaces.com/Planning+Templates</a:t>
            </a:r>
            <a:endParaRPr lang="en-US" sz="2400" dirty="0" smtClean="0">
              <a:latin typeface="Arial"/>
              <a:cs typeface="Arial"/>
            </a:endParaRPr>
          </a:p>
          <a:p>
            <a:endParaRPr lang="en-US" sz="2400" dirty="0" smtClean="0">
              <a:latin typeface="Arial"/>
              <a:cs typeface="Arial"/>
            </a:endParaRPr>
          </a:p>
          <a:p>
            <a:r>
              <a:rPr lang="en-US" sz="2400" dirty="0" smtClean="0">
                <a:latin typeface="Arial"/>
                <a:cs typeface="Arial"/>
              </a:rPr>
              <a:t>Inquiry discussion starter – Inquiry Statements  – More true than false, more false than true.</a:t>
            </a:r>
          </a:p>
          <a:p>
            <a:r>
              <a:rPr lang="en-US" sz="2400" dirty="0" smtClean="0">
                <a:latin typeface="Arial"/>
                <a:cs typeface="Arial"/>
                <a:hlinkClick r:id="rId5"/>
              </a:rPr>
              <a:t>http://inquireintoinquiry.wikispaces.com/Presentation</a:t>
            </a:r>
            <a:r>
              <a:rPr lang="en-US" sz="2400" dirty="0" smtClean="0">
                <a:latin typeface="Arial"/>
                <a:cs typeface="Arial"/>
              </a:rPr>
              <a:t> </a:t>
            </a:r>
          </a:p>
          <a:p>
            <a:r>
              <a:rPr lang="en-US" sz="2400" dirty="0" smtClean="0">
                <a:latin typeface="Arial"/>
                <a:cs typeface="Arial"/>
              </a:rPr>
              <a:t> </a:t>
            </a:r>
            <a:endParaRPr lang="en-US" sz="2400" dirty="0">
              <a:latin typeface="Arial"/>
              <a:cs typeface="Aria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42916" y="1077651"/>
            <a:ext cx="8419092" cy="584776"/>
          </a:xfrm>
          <a:prstGeom prst="rect">
            <a:avLst/>
          </a:prstGeom>
        </p:spPr>
        <p:txBody>
          <a:bodyPr wrap="none">
            <a:spAutoFit/>
          </a:bodyPr>
          <a:lstStyle/>
          <a:p>
            <a:r>
              <a:rPr lang="en-AU" sz="3200" dirty="0" smtClean="0">
                <a:latin typeface="Arial"/>
                <a:cs typeface="Arial"/>
              </a:rPr>
              <a:t>More true than false, or more false than true?</a:t>
            </a:r>
            <a:endParaRPr lang="en-US" sz="3200" dirty="0"/>
          </a:p>
        </p:txBody>
      </p:sp>
      <p:sp>
        <p:nvSpPr>
          <p:cNvPr id="3" name="TextBox 2"/>
          <p:cNvSpPr txBox="1"/>
          <p:nvPr/>
        </p:nvSpPr>
        <p:spPr>
          <a:xfrm>
            <a:off x="1077462" y="2713372"/>
            <a:ext cx="6791862" cy="1938992"/>
          </a:xfrm>
          <a:prstGeom prst="rect">
            <a:avLst/>
          </a:prstGeom>
          <a:noFill/>
        </p:spPr>
        <p:txBody>
          <a:bodyPr wrap="square" rtlCol="0">
            <a:spAutoFit/>
          </a:bodyPr>
          <a:lstStyle/>
          <a:p>
            <a:r>
              <a:rPr lang="en-US" sz="2400" dirty="0">
                <a:latin typeface="Arial"/>
                <a:cs typeface="Arial"/>
              </a:rPr>
              <a:t>You  can’t  pre  plan  an  inquiry  because  you  need  to   involve  the  students  at  the  beginning  of  the   process  and  the  unit  will  move  where  the  individual  student  interest  lies.</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31135" y="3002029"/>
            <a:ext cx="7426795" cy="830997"/>
          </a:xfrm>
          <a:prstGeom prst="rect">
            <a:avLst/>
          </a:prstGeom>
          <a:noFill/>
        </p:spPr>
        <p:txBody>
          <a:bodyPr wrap="square" rtlCol="0">
            <a:spAutoFit/>
          </a:bodyPr>
          <a:lstStyle/>
          <a:p>
            <a:r>
              <a:rPr lang="en-US" sz="2400" dirty="0">
                <a:latin typeface="Arial"/>
                <a:cs typeface="Arial"/>
              </a:rPr>
              <a:t>Students  need  to  be  immersed  in  the  topic  before   they  write  their  questions  for  the  inquiry.</a:t>
            </a:r>
          </a:p>
        </p:txBody>
      </p:sp>
      <p:sp>
        <p:nvSpPr>
          <p:cNvPr id="3" name="Rectangle 2"/>
          <p:cNvSpPr/>
          <p:nvPr/>
        </p:nvSpPr>
        <p:spPr>
          <a:xfrm>
            <a:off x="342916" y="1077651"/>
            <a:ext cx="8419092" cy="584776"/>
          </a:xfrm>
          <a:prstGeom prst="rect">
            <a:avLst/>
          </a:prstGeom>
        </p:spPr>
        <p:txBody>
          <a:bodyPr wrap="none">
            <a:spAutoFit/>
          </a:bodyPr>
          <a:lstStyle/>
          <a:p>
            <a:r>
              <a:rPr lang="en-AU" sz="3200" dirty="0" smtClean="0">
                <a:latin typeface="Arial"/>
                <a:cs typeface="Arial"/>
              </a:rPr>
              <a:t>More true than false, or more false than true?</a:t>
            </a:r>
            <a:endParaRPr lang="en-US" sz="3200"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42916" y="1077651"/>
            <a:ext cx="8419092" cy="584776"/>
          </a:xfrm>
          <a:prstGeom prst="rect">
            <a:avLst/>
          </a:prstGeom>
        </p:spPr>
        <p:txBody>
          <a:bodyPr wrap="none">
            <a:spAutoFit/>
          </a:bodyPr>
          <a:lstStyle/>
          <a:p>
            <a:r>
              <a:rPr lang="en-AU" sz="3200" dirty="0" smtClean="0">
                <a:latin typeface="Arial"/>
                <a:cs typeface="Arial"/>
              </a:rPr>
              <a:t>More true than false, or more false than true?</a:t>
            </a:r>
            <a:endParaRPr lang="en-US" sz="3200" dirty="0"/>
          </a:p>
        </p:txBody>
      </p:sp>
      <p:sp>
        <p:nvSpPr>
          <p:cNvPr id="3" name="TextBox 2"/>
          <p:cNvSpPr txBox="1"/>
          <p:nvPr/>
        </p:nvSpPr>
        <p:spPr>
          <a:xfrm>
            <a:off x="942780" y="3079004"/>
            <a:ext cx="6753380" cy="1200328"/>
          </a:xfrm>
          <a:prstGeom prst="rect">
            <a:avLst/>
          </a:prstGeom>
          <a:noFill/>
        </p:spPr>
        <p:txBody>
          <a:bodyPr wrap="square" rtlCol="0">
            <a:spAutoFit/>
          </a:bodyPr>
          <a:lstStyle/>
          <a:p>
            <a:r>
              <a:rPr lang="en-US" sz="2400" dirty="0">
                <a:latin typeface="Arial"/>
                <a:cs typeface="Arial"/>
              </a:rPr>
              <a:t>Inquiry  learning  requires  students  to  research  for   all  the  information  they  need  using  a  variety  of   sources.</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288605" y="1385552"/>
            <a:ext cx="8504257" cy="4647426"/>
          </a:xfrm>
          <a:prstGeom prst="rect">
            <a:avLst/>
          </a:prstGeom>
          <a:noFill/>
        </p:spPr>
        <p:txBody>
          <a:bodyPr wrap="square" rtlCol="0">
            <a:spAutoFit/>
          </a:bodyPr>
          <a:lstStyle/>
          <a:p>
            <a:r>
              <a:rPr lang="en-AU" sz="3200" dirty="0" smtClean="0">
                <a:latin typeface="Arial"/>
                <a:cs typeface="Arial"/>
              </a:rPr>
              <a:t>My inquiry </a:t>
            </a:r>
            <a:r>
              <a:rPr lang="en-AU" sz="3200" dirty="0">
                <a:latin typeface="Arial"/>
                <a:cs typeface="Arial"/>
              </a:rPr>
              <a:t>wiki </a:t>
            </a:r>
            <a:r>
              <a:rPr lang="en-AU" sz="3200" dirty="0" smtClean="0">
                <a:latin typeface="Arial"/>
                <a:cs typeface="Arial"/>
              </a:rPr>
              <a:t>–</a:t>
            </a:r>
          </a:p>
          <a:p>
            <a:endParaRPr lang="en-AU" sz="3200" dirty="0">
              <a:latin typeface="Arial"/>
              <a:cs typeface="Arial"/>
            </a:endParaRPr>
          </a:p>
          <a:p>
            <a:r>
              <a:rPr lang="en-AU" sz="3200" dirty="0" smtClean="0">
                <a:latin typeface="Arial"/>
                <a:cs typeface="Arial"/>
              </a:rPr>
              <a:t> </a:t>
            </a:r>
            <a:r>
              <a:rPr lang="en-AU" sz="3200" u="sng" dirty="0">
                <a:latin typeface="Arial"/>
                <a:cs typeface="Arial"/>
                <a:hlinkClick r:id="rId2"/>
              </a:rPr>
              <a:t>http://</a:t>
            </a:r>
            <a:r>
              <a:rPr lang="en-AU" sz="3200" u="sng" dirty="0" smtClean="0">
                <a:latin typeface="Arial"/>
                <a:cs typeface="Arial"/>
                <a:hlinkClick r:id="rId2"/>
              </a:rPr>
              <a:t>inquireintoinquiry.wikispaces.com</a:t>
            </a:r>
            <a:endParaRPr lang="en-AU" sz="3200" u="sng" dirty="0" smtClean="0">
              <a:latin typeface="Arial"/>
              <a:cs typeface="Arial"/>
            </a:endParaRPr>
          </a:p>
          <a:p>
            <a:endParaRPr lang="en-AU" sz="3200" u="sng" dirty="0" smtClean="0">
              <a:latin typeface="Arial"/>
              <a:cs typeface="Arial"/>
            </a:endParaRPr>
          </a:p>
          <a:p>
            <a:r>
              <a:rPr lang="en-US" sz="2400" dirty="0" smtClean="0">
                <a:latin typeface="Arial"/>
                <a:cs typeface="Arial"/>
              </a:rPr>
              <a:t>The Galileo Educational Network</a:t>
            </a:r>
          </a:p>
          <a:p>
            <a:endParaRPr lang="en-US" sz="2400" dirty="0" smtClean="0">
              <a:latin typeface="Arial"/>
              <a:cs typeface="Arial"/>
            </a:endParaRPr>
          </a:p>
          <a:p>
            <a:r>
              <a:rPr lang="en-US" sz="2400" dirty="0" smtClean="0">
                <a:latin typeface="Arial"/>
                <a:cs typeface="Arial"/>
                <a:hlinkClick r:id="rId3"/>
              </a:rPr>
              <a:t>http://www.galileo.org/</a:t>
            </a:r>
            <a:r>
              <a:rPr lang="en-US" sz="2400" dirty="0" smtClean="0">
                <a:latin typeface="Arial"/>
                <a:cs typeface="Arial"/>
              </a:rPr>
              <a:t> </a:t>
            </a:r>
          </a:p>
          <a:p>
            <a:r>
              <a:rPr lang="en-US" sz="2400" dirty="0" smtClean="0">
                <a:latin typeface="Arial"/>
                <a:cs typeface="Arial"/>
              </a:rPr>
              <a:t>See particularly:– </a:t>
            </a:r>
          </a:p>
          <a:p>
            <a:r>
              <a:rPr lang="en-US" sz="2400" dirty="0" smtClean="0">
                <a:latin typeface="Arial"/>
                <a:cs typeface="Arial"/>
              </a:rPr>
              <a:t>Designing Learning – Articles - What is Inquiry?</a:t>
            </a:r>
          </a:p>
          <a:p>
            <a:r>
              <a:rPr lang="en-US" sz="2400" dirty="0" smtClean="0">
                <a:latin typeface="Arial"/>
                <a:cs typeface="Arial"/>
              </a:rPr>
              <a:t>Resources – Inquiry Rubric</a:t>
            </a:r>
          </a:p>
          <a:p>
            <a:r>
              <a:rPr lang="en-US" sz="2400" dirty="0" smtClean="0">
                <a:latin typeface="Arial"/>
                <a:cs typeface="Arial"/>
              </a:rPr>
              <a:t>Further Reading</a:t>
            </a:r>
            <a:endParaRPr lang="en-US" sz="2400" dirty="0">
              <a:latin typeface="Arial"/>
              <a:cs typeface="Aria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685800" y="35052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smtClean="0">
                <a:ln>
                  <a:noFill/>
                </a:ln>
                <a:solidFill>
                  <a:schemeClr val="tx2"/>
                </a:solidFill>
                <a:effectLst/>
                <a:uLnTx/>
                <a:uFillTx/>
                <a:latin typeface="+mj-lt"/>
                <a:ea typeface="+mj-ea"/>
                <a:cs typeface="+mj-cs"/>
              </a:rPr>
              <a:t>INQUIRY:</a:t>
            </a:r>
            <a:br>
              <a:rPr kumimoji="0" lang="en-US" sz="4400" b="0" i="1" u="none" strike="noStrike" kern="0" cap="none" spc="0" normalizeH="0" baseline="0" noProof="0" smtClean="0">
                <a:ln>
                  <a:noFill/>
                </a:ln>
                <a:solidFill>
                  <a:schemeClr val="tx2"/>
                </a:solidFill>
                <a:effectLst/>
                <a:uLnTx/>
                <a:uFillTx/>
                <a:latin typeface="+mj-lt"/>
                <a:ea typeface="+mj-ea"/>
                <a:cs typeface="+mj-cs"/>
              </a:rPr>
            </a:br>
            <a:r>
              <a:rPr kumimoji="0" lang="en-US" sz="3200" b="0" i="1" u="none" strike="noStrike" kern="0" cap="none" spc="0" normalizeH="0" baseline="0" noProof="0" smtClean="0">
                <a:ln>
                  <a:noFill/>
                </a:ln>
                <a:solidFill>
                  <a:schemeClr val="tx2"/>
                </a:solidFill>
                <a:effectLst/>
                <a:uLnTx/>
                <a:uFillTx/>
                <a:latin typeface="+mj-lt"/>
                <a:ea typeface="+mj-ea"/>
                <a:cs typeface="+mj-cs"/>
              </a:rPr>
              <a:t>HOW KNOWLEDGE IS CREATED</a:t>
            </a:r>
            <a:r>
              <a:rPr kumimoji="0" lang="en-US" sz="4400" b="0" i="1" u="none" strike="noStrike" kern="0" cap="none" spc="0" normalizeH="0" baseline="0" noProof="0" smtClean="0">
                <a:ln>
                  <a:noFill/>
                </a:ln>
                <a:solidFill>
                  <a:schemeClr val="tx2"/>
                </a:solidFill>
                <a:effectLst/>
                <a:uLnTx/>
                <a:uFillTx/>
                <a:latin typeface="+mj-lt"/>
                <a:ea typeface="+mj-ea"/>
                <a:cs typeface="+mj-cs"/>
              </a:rPr>
              <a:t> </a:t>
            </a:r>
            <a:endParaRPr kumimoji="0" lang="en-US" sz="4400" b="0" i="1" u="none" strike="noStrike" kern="0" cap="none" spc="0" normalizeH="0" baseline="0" noProof="0">
              <a:ln>
                <a:noFill/>
              </a:ln>
              <a:solidFill>
                <a:schemeClr val="tx2"/>
              </a:solidFill>
              <a:effectLst/>
              <a:uLnTx/>
              <a:uFillTx/>
              <a:latin typeface="+mj-lt"/>
              <a:ea typeface="+mj-ea"/>
              <a:cs typeface="+mj-cs"/>
            </a:endParaRPr>
          </a:p>
        </p:txBody>
      </p:sp>
      <p:sp>
        <p:nvSpPr>
          <p:cNvPr id="3" name="Text Box 4"/>
          <p:cNvSpPr txBox="1">
            <a:spLocks noChangeArrowheads="1"/>
          </p:cNvSpPr>
          <p:nvPr/>
        </p:nvSpPr>
        <p:spPr bwMode="auto">
          <a:xfrm>
            <a:off x="4495800" y="5486400"/>
            <a:ext cx="4038600" cy="779463"/>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a:t>Sharon Friesen</a:t>
            </a:r>
          </a:p>
          <a:p>
            <a:pPr>
              <a:spcBef>
                <a:spcPct val="50000"/>
              </a:spcBef>
            </a:pPr>
            <a:r>
              <a:rPr lang="en-US"/>
              <a:t>Galileo Educational Network</a:t>
            </a:r>
          </a:p>
        </p:txBody>
      </p:sp>
      <p:pic>
        <p:nvPicPr>
          <p:cNvPr id="4" name="Picture 5" descr="question"/>
          <p:cNvPicPr>
            <a:picLocks noChangeAspect="1" noChangeArrowheads="1"/>
          </p:cNvPicPr>
          <p:nvPr/>
        </p:nvPicPr>
        <p:blipFill>
          <a:blip r:embed="rId2"/>
          <a:srcRect/>
          <a:stretch>
            <a:fillRect/>
          </a:stretch>
        </p:blipFill>
        <p:spPr bwMode="auto">
          <a:xfrm>
            <a:off x="0" y="381000"/>
            <a:ext cx="1806575" cy="181768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193641" y="1055688"/>
            <a:ext cx="4583785" cy="1143000"/>
          </a:xfrm>
        </p:spPr>
        <p:txBody>
          <a:bodyPr/>
          <a:lstStyle/>
          <a:p>
            <a:r>
              <a:rPr lang="en-US" dirty="0"/>
              <a:t>Defining Inquiry</a:t>
            </a:r>
          </a:p>
        </p:txBody>
      </p:sp>
      <p:sp>
        <p:nvSpPr>
          <p:cNvPr id="3075" name="Rectangle 3"/>
          <p:cNvSpPr>
            <a:spLocks noGrp="1" noChangeArrowheads="1"/>
          </p:cNvSpPr>
          <p:nvPr>
            <p:ph type="body" idx="1"/>
          </p:nvPr>
        </p:nvSpPr>
        <p:spPr>
          <a:xfrm>
            <a:off x="914400" y="2438400"/>
            <a:ext cx="7267575" cy="3411538"/>
          </a:xfrm>
        </p:spPr>
        <p:txBody>
          <a:bodyPr>
            <a:normAutofit lnSpcReduction="10000"/>
          </a:bodyPr>
          <a:lstStyle/>
          <a:p>
            <a:pPr>
              <a:lnSpc>
                <a:spcPct val="90000"/>
              </a:lnSpc>
              <a:buFont typeface="Wingdings" charset="2"/>
              <a:buNone/>
            </a:pPr>
            <a:r>
              <a:rPr lang="en-US" sz="2800"/>
              <a:t>   Inquiry is the investigation into an idea, question, problem or issue. </a:t>
            </a:r>
            <a:r>
              <a:rPr lang="en-US" sz="2800">
                <a:latin typeface="Arial" charset="0"/>
              </a:rPr>
              <a:t>It involves gathering information, building knowledge and developing deep understanding. </a:t>
            </a:r>
            <a:r>
              <a:rPr lang="en-US" sz="2800"/>
              <a:t>Inquiry-based learning encompasses the processes of posing problems, gathering information, thinking creatively about possibilities, making decisions and justifying conclusions.</a:t>
            </a:r>
            <a:endParaRPr lang="en-US" sz="2800" b="1">
              <a:latin typeface="Arial" charset="0"/>
            </a:endParaRPr>
          </a:p>
          <a:p>
            <a:pPr>
              <a:lnSpc>
                <a:spcPct val="90000"/>
              </a:lnSpc>
              <a:buFont typeface="Wingdings" charset="2"/>
              <a:buNone/>
            </a:pPr>
            <a:endParaRPr lang="en-US" sz="2800"/>
          </a:p>
        </p:txBody>
      </p:sp>
      <p:pic>
        <p:nvPicPr>
          <p:cNvPr id="4" name="Picture 5"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1806575" y="1275588"/>
            <a:ext cx="5603526" cy="1143000"/>
          </a:xfrm>
        </p:spPr>
        <p:txBody>
          <a:bodyPr/>
          <a:lstStyle/>
          <a:p>
            <a:r>
              <a:rPr lang="en-US" dirty="0"/>
              <a:t>Myths About Inquiry</a:t>
            </a:r>
          </a:p>
        </p:txBody>
      </p:sp>
      <p:sp>
        <p:nvSpPr>
          <p:cNvPr id="337923" name="Rectangle 3"/>
          <p:cNvSpPr>
            <a:spLocks noGrp="1" noChangeArrowheads="1"/>
          </p:cNvSpPr>
          <p:nvPr>
            <p:ph type="body" idx="1"/>
          </p:nvPr>
        </p:nvSpPr>
        <p:spPr>
          <a:xfrm>
            <a:off x="914400" y="2667000"/>
            <a:ext cx="7772400" cy="3124200"/>
          </a:xfrm>
        </p:spPr>
        <p:txBody>
          <a:bodyPr/>
          <a:lstStyle/>
          <a:p>
            <a:r>
              <a:rPr lang="en-US"/>
              <a:t>The teacher must never tell the students what they know.</a:t>
            </a:r>
          </a:p>
          <a:p>
            <a:r>
              <a:rPr lang="en-US"/>
              <a:t>Inquiry-based teaching absolves the teacher of any responsibility to act on students’ incorrect conceptions.</a:t>
            </a:r>
          </a:p>
        </p:txBody>
      </p:sp>
      <p:pic>
        <p:nvPicPr>
          <p:cNvPr id="4" name="Picture 5"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9970" name="Rectangle 2"/>
          <p:cNvSpPr>
            <a:spLocks noGrp="1" noChangeArrowheads="1"/>
          </p:cNvSpPr>
          <p:nvPr>
            <p:ph type="title"/>
          </p:nvPr>
        </p:nvSpPr>
        <p:spPr>
          <a:xfrm>
            <a:off x="3105039" y="1055688"/>
            <a:ext cx="2101773" cy="1143000"/>
          </a:xfrm>
        </p:spPr>
        <p:txBody>
          <a:bodyPr/>
          <a:lstStyle/>
          <a:p>
            <a:r>
              <a:rPr lang="en-US" dirty="0"/>
              <a:t>Myths</a:t>
            </a:r>
          </a:p>
        </p:txBody>
      </p:sp>
      <p:sp>
        <p:nvSpPr>
          <p:cNvPr id="339971" name="Rectangle 3"/>
          <p:cNvSpPr>
            <a:spLocks noGrp="1" noChangeArrowheads="1"/>
          </p:cNvSpPr>
          <p:nvPr>
            <p:ph type="body" idx="1"/>
          </p:nvPr>
        </p:nvSpPr>
        <p:spPr>
          <a:xfrm>
            <a:off x="457200" y="2636397"/>
            <a:ext cx="8229600" cy="2913951"/>
          </a:xfrm>
        </p:spPr>
        <p:txBody>
          <a:bodyPr/>
          <a:lstStyle/>
          <a:p>
            <a:r>
              <a:rPr lang="en-US" dirty="0"/>
              <a:t>In inquiry-based teaching, the teacher is only the facilitator.</a:t>
            </a:r>
          </a:p>
          <a:p>
            <a:r>
              <a:rPr lang="en-US" dirty="0"/>
              <a:t>In inquiry-based teaching the teacher does not need to know anything about the subject matter, as it is the students who lead the inquiry.</a:t>
            </a:r>
          </a:p>
        </p:txBody>
      </p:sp>
      <p:pic>
        <p:nvPicPr>
          <p:cNvPr id="4" name="Picture 5"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2018" name="Rectangle 2"/>
          <p:cNvSpPr>
            <a:spLocks noGrp="1" noChangeArrowheads="1"/>
          </p:cNvSpPr>
          <p:nvPr>
            <p:ph type="title"/>
          </p:nvPr>
        </p:nvSpPr>
        <p:spPr>
          <a:xfrm>
            <a:off x="3251628" y="1676400"/>
            <a:ext cx="2565828" cy="1143000"/>
          </a:xfrm>
        </p:spPr>
        <p:txBody>
          <a:bodyPr/>
          <a:lstStyle/>
          <a:p>
            <a:r>
              <a:rPr lang="en-US" dirty="0"/>
              <a:t>Myths</a:t>
            </a:r>
          </a:p>
        </p:txBody>
      </p:sp>
      <p:sp>
        <p:nvSpPr>
          <p:cNvPr id="342019" name="Rectangle 3"/>
          <p:cNvSpPr>
            <a:spLocks noGrp="1" noChangeArrowheads="1"/>
          </p:cNvSpPr>
          <p:nvPr>
            <p:ph type="body" sz="half" idx="2"/>
          </p:nvPr>
        </p:nvSpPr>
        <p:spPr>
          <a:xfrm>
            <a:off x="1219200" y="3617830"/>
            <a:ext cx="7010400" cy="2183981"/>
          </a:xfrm>
        </p:spPr>
        <p:txBody>
          <a:bodyPr/>
          <a:lstStyle/>
          <a:p>
            <a:pPr>
              <a:lnSpc>
                <a:spcPct val="90000"/>
              </a:lnSpc>
            </a:pPr>
            <a:r>
              <a:rPr lang="en-US" sz="2800" dirty="0"/>
              <a:t>In inquiry-based learning the students must learn everything by themselves</a:t>
            </a:r>
          </a:p>
          <a:p>
            <a:pPr>
              <a:lnSpc>
                <a:spcPct val="90000"/>
              </a:lnSpc>
            </a:pPr>
            <a:r>
              <a:rPr lang="en-US" sz="2800" dirty="0"/>
              <a:t>Inquiry-based learning means uncontrolled exploration</a:t>
            </a:r>
          </a:p>
          <a:p>
            <a:pPr>
              <a:lnSpc>
                <a:spcPct val="90000"/>
              </a:lnSpc>
            </a:pPr>
            <a:endParaRPr lang="en-US" sz="2800" dirty="0"/>
          </a:p>
        </p:txBody>
      </p:sp>
      <p:pic>
        <p:nvPicPr>
          <p:cNvPr id="4" name="Picture 5"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117600" y="2926209"/>
            <a:ext cx="7027333" cy="1077218"/>
          </a:xfrm>
          <a:prstGeom prst="rect">
            <a:avLst/>
          </a:prstGeom>
          <a:noFill/>
        </p:spPr>
        <p:txBody>
          <a:bodyPr wrap="square" rtlCol="0">
            <a:spAutoFit/>
          </a:bodyPr>
          <a:lstStyle/>
          <a:p>
            <a:r>
              <a:rPr lang="en-US" sz="3200" dirty="0" smtClean="0">
                <a:latin typeface="Arial"/>
                <a:cs typeface="Arial"/>
              </a:rPr>
              <a:t>It’s about investigating and discovering and understanding.</a:t>
            </a:r>
            <a:endParaRPr lang="en-US" sz="3200" dirty="0">
              <a:latin typeface="Arial"/>
              <a:cs typeface="Arial"/>
            </a:endParaRPr>
          </a:p>
        </p:txBody>
      </p:sp>
      <p:pic>
        <p:nvPicPr>
          <p:cNvPr id="3" name="Picture 1044"/>
          <p:cNvPicPr>
            <a:picLocks noChangeAspect="1" noChangeArrowheads="1"/>
          </p:cNvPicPr>
          <p:nvPr/>
        </p:nvPicPr>
        <p:blipFill>
          <a:blip r:embed="rId3"/>
          <a:srcRect/>
          <a:stretch>
            <a:fillRect/>
          </a:stretch>
        </p:blipFill>
        <p:spPr bwMode="auto">
          <a:xfrm>
            <a:off x="7334626" y="1346200"/>
            <a:ext cx="1193800" cy="1701800"/>
          </a:xfrm>
          <a:prstGeom prst="rect">
            <a:avLst/>
          </a:prstGeom>
          <a:noFill/>
          <a:ln w="9525">
            <a:noFill/>
            <a:miter lim="800000"/>
            <a:headEnd/>
            <a:tailEnd/>
          </a:ln>
          <a:effectLst/>
        </p:spPr>
      </p:pic>
      <p:pic>
        <p:nvPicPr>
          <p:cNvPr id="4" name="Picture 1045"/>
          <p:cNvPicPr>
            <a:picLocks noChangeAspect="1" noChangeArrowheads="1"/>
          </p:cNvPicPr>
          <p:nvPr/>
        </p:nvPicPr>
        <p:blipFill>
          <a:blip r:embed="rId4"/>
          <a:srcRect/>
          <a:stretch>
            <a:fillRect/>
          </a:stretch>
        </p:blipFill>
        <p:spPr bwMode="auto">
          <a:xfrm>
            <a:off x="304800" y="914400"/>
            <a:ext cx="1473200" cy="1473200"/>
          </a:xfrm>
          <a:prstGeom prst="rect">
            <a:avLst/>
          </a:prstGeom>
          <a:noFill/>
          <a:ln w="9525">
            <a:noFill/>
            <a:miter lim="800000"/>
            <a:headEnd/>
            <a:tailEnd/>
          </a:ln>
          <a:effectLst/>
        </p:spPr>
      </p:pic>
      <p:pic>
        <p:nvPicPr>
          <p:cNvPr id="5" name="Picture 1046"/>
          <p:cNvPicPr>
            <a:picLocks noChangeAspect="1" noChangeArrowheads="1"/>
          </p:cNvPicPr>
          <p:nvPr/>
        </p:nvPicPr>
        <p:blipFill>
          <a:blip r:embed="rId5"/>
          <a:srcRect/>
          <a:stretch>
            <a:fillRect/>
          </a:stretch>
        </p:blipFill>
        <p:spPr bwMode="auto">
          <a:xfrm>
            <a:off x="762000" y="5181600"/>
            <a:ext cx="1714500" cy="1155700"/>
          </a:xfrm>
          <a:prstGeom prst="rect">
            <a:avLst/>
          </a:prstGeom>
          <a:noFill/>
          <a:ln w="9525">
            <a:noFill/>
            <a:miter lim="800000"/>
            <a:headEnd/>
            <a:tailEnd/>
          </a:ln>
          <a:effectLst/>
        </p:spPr>
      </p:pic>
      <p:pic>
        <p:nvPicPr>
          <p:cNvPr id="6" name="Picture 1049"/>
          <p:cNvPicPr>
            <a:picLocks noChangeAspect="1" noChangeArrowheads="1"/>
          </p:cNvPicPr>
          <p:nvPr/>
        </p:nvPicPr>
        <p:blipFill>
          <a:blip r:embed="rId6"/>
          <a:srcRect/>
          <a:stretch>
            <a:fillRect/>
          </a:stretch>
        </p:blipFill>
        <p:spPr bwMode="auto">
          <a:xfrm>
            <a:off x="5510014" y="4673600"/>
            <a:ext cx="2019300" cy="1346200"/>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4066" name="Rectangle 2"/>
          <p:cNvSpPr>
            <a:spLocks noGrp="1" noChangeArrowheads="1"/>
          </p:cNvSpPr>
          <p:nvPr>
            <p:ph type="title"/>
          </p:nvPr>
        </p:nvSpPr>
        <p:spPr>
          <a:xfrm>
            <a:off x="3420221" y="1600200"/>
            <a:ext cx="2197975" cy="1143000"/>
          </a:xfrm>
        </p:spPr>
        <p:txBody>
          <a:bodyPr/>
          <a:lstStyle/>
          <a:p>
            <a:r>
              <a:rPr lang="en-US" dirty="0"/>
              <a:t>Myths</a:t>
            </a:r>
          </a:p>
        </p:txBody>
      </p:sp>
      <p:sp>
        <p:nvSpPr>
          <p:cNvPr id="344067" name="Rectangle 3"/>
          <p:cNvSpPr>
            <a:spLocks noGrp="1" noChangeArrowheads="1"/>
          </p:cNvSpPr>
          <p:nvPr>
            <p:ph type="body" idx="1"/>
          </p:nvPr>
        </p:nvSpPr>
        <p:spPr>
          <a:xfrm>
            <a:off x="685800" y="3560098"/>
            <a:ext cx="7772400" cy="2260181"/>
          </a:xfrm>
        </p:spPr>
        <p:txBody>
          <a:bodyPr/>
          <a:lstStyle/>
          <a:p>
            <a:r>
              <a:rPr lang="en-US" dirty="0"/>
              <a:t>In inquiry-based learning all student answers and responses are equally valid</a:t>
            </a:r>
          </a:p>
          <a:p>
            <a:r>
              <a:rPr lang="en-US" dirty="0"/>
              <a:t>In inquiry-based learning students must do all learning cooperatively in groups.</a:t>
            </a:r>
          </a:p>
        </p:txBody>
      </p:sp>
      <p:pic>
        <p:nvPicPr>
          <p:cNvPr id="4" name="Picture 5"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a:xfrm>
            <a:off x="3285539" y="1828800"/>
            <a:ext cx="2274937" cy="1143000"/>
          </a:xfrm>
        </p:spPr>
        <p:txBody>
          <a:bodyPr/>
          <a:lstStyle/>
          <a:p>
            <a:r>
              <a:rPr lang="en-US" dirty="0"/>
              <a:t>Myths</a:t>
            </a:r>
          </a:p>
        </p:txBody>
      </p:sp>
      <p:sp>
        <p:nvSpPr>
          <p:cNvPr id="346115" name="Rectangle 3"/>
          <p:cNvSpPr>
            <a:spLocks noGrp="1" noChangeArrowheads="1"/>
          </p:cNvSpPr>
          <p:nvPr>
            <p:ph type="body" idx="1"/>
          </p:nvPr>
        </p:nvSpPr>
        <p:spPr>
          <a:xfrm>
            <a:off x="609600" y="4098924"/>
            <a:ext cx="7772400" cy="1454268"/>
          </a:xfrm>
        </p:spPr>
        <p:txBody>
          <a:bodyPr/>
          <a:lstStyle/>
          <a:p>
            <a:pPr>
              <a:lnSpc>
                <a:spcPct val="90000"/>
              </a:lnSpc>
            </a:pPr>
            <a:r>
              <a:rPr lang="en-US" dirty="0"/>
              <a:t>Inquiry-based learning means lower standards.</a:t>
            </a:r>
          </a:p>
          <a:p>
            <a:pPr>
              <a:lnSpc>
                <a:spcPct val="90000"/>
              </a:lnSpc>
            </a:pPr>
            <a:r>
              <a:rPr lang="en-US" dirty="0"/>
              <a:t>Inquiry-based learning de-emphasizes the ‘basics.’</a:t>
            </a:r>
          </a:p>
          <a:p>
            <a:pPr>
              <a:lnSpc>
                <a:spcPct val="90000"/>
              </a:lnSpc>
              <a:buFont typeface="Wingdings" charset="2"/>
              <a:buNone/>
            </a:pPr>
            <a:endParaRPr lang="en-US" dirty="0"/>
          </a:p>
        </p:txBody>
      </p:sp>
      <p:pic>
        <p:nvPicPr>
          <p:cNvPr id="4" name="Picture 5"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115943" y="3105835"/>
            <a:ext cx="7080467" cy="461665"/>
          </a:xfrm>
          <a:prstGeom prst="rect">
            <a:avLst/>
          </a:prstGeom>
        </p:spPr>
        <p:txBody>
          <a:bodyPr wrap="square">
            <a:spAutoFit/>
          </a:bodyPr>
          <a:lstStyle/>
          <a:p>
            <a:r>
              <a:rPr lang="en-US" sz="2400" dirty="0" smtClean="0">
                <a:latin typeface="Arial"/>
                <a:cs typeface="Arial"/>
                <a:hlinkClick r:id="rId2"/>
              </a:rPr>
              <a:t>https://www.iomembership.com/portal/tour.html</a:t>
            </a:r>
            <a:r>
              <a:rPr lang="en-US" sz="2400" dirty="0" smtClean="0">
                <a:latin typeface="Arial"/>
                <a:cs typeface="Arial"/>
              </a:rPr>
              <a:t> </a:t>
            </a:r>
            <a:endParaRPr lang="en-US" sz="2400" dirty="0">
              <a:latin typeface="Arial"/>
              <a:cs typeface="Arial"/>
            </a:endParaRPr>
          </a:p>
        </p:txBody>
      </p:sp>
      <p:sp>
        <p:nvSpPr>
          <p:cNvPr id="3" name="TextBox 2"/>
          <p:cNvSpPr txBox="1"/>
          <p:nvPr/>
        </p:nvSpPr>
        <p:spPr>
          <a:xfrm>
            <a:off x="1115943" y="2155303"/>
            <a:ext cx="6753381" cy="584776"/>
          </a:xfrm>
          <a:prstGeom prst="rect">
            <a:avLst/>
          </a:prstGeom>
          <a:noFill/>
        </p:spPr>
        <p:txBody>
          <a:bodyPr wrap="square" rtlCol="0">
            <a:spAutoFit/>
          </a:bodyPr>
          <a:lstStyle/>
          <a:p>
            <a:r>
              <a:rPr lang="en-US" sz="3200" dirty="0" smtClean="0">
                <a:latin typeface="Arial"/>
                <a:cs typeface="Arial"/>
              </a:rPr>
              <a:t>Ideas for creating an inquiry</a:t>
            </a:r>
            <a:endParaRPr lang="en-US" sz="3200" dirty="0">
              <a:latin typeface="Arial"/>
              <a:cs typeface="Aria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4400" b="0" i="1" u="none" strike="noStrike" kern="0" cap="none" spc="0" normalizeH="0" baseline="0" noProof="0" smtClean="0">
                <a:ln>
                  <a:noFill/>
                </a:ln>
                <a:solidFill>
                  <a:schemeClr val="tx2"/>
                </a:solidFill>
                <a:effectLst/>
                <a:uLnTx/>
                <a:uFillTx/>
                <a:latin typeface="+mj-lt"/>
                <a:ea typeface="+mj-ea"/>
                <a:cs typeface="+mj-cs"/>
              </a:rPr>
              <a:t>Hard Fun</a:t>
            </a:r>
            <a:endParaRPr kumimoji="0" lang="en-US" sz="4400" b="0" i="1" u="none" strike="noStrike" kern="0" cap="none" spc="0" normalizeH="0" baseline="0" noProof="0">
              <a:ln>
                <a:noFill/>
              </a:ln>
              <a:solidFill>
                <a:schemeClr val="tx2"/>
              </a:solidFill>
              <a:effectLst/>
              <a:uLnTx/>
              <a:uFillTx/>
              <a:latin typeface="+mj-lt"/>
              <a:ea typeface="+mj-ea"/>
              <a:cs typeface="+mj-cs"/>
            </a:endParaRPr>
          </a:p>
        </p:txBody>
      </p:sp>
      <p:sp>
        <p:nvSpPr>
          <p:cNvPr id="3" name="Rectangle 3"/>
          <p:cNvSpPr txBox="1">
            <a:spLocks noChangeArrowheads="1"/>
          </p:cNvSpPr>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1143000" marR="0" lvl="2" indent="-228600" algn="l" defTabSz="914400" rtl="0" eaLnBrk="1" fontAlgn="base" latinLnBrk="0" hangingPunct="1">
              <a:lnSpc>
                <a:spcPct val="90000"/>
              </a:lnSpc>
              <a:spcBef>
                <a:spcPct val="20000"/>
              </a:spcBef>
              <a:spcAft>
                <a:spcPct val="0"/>
              </a:spcAft>
              <a:buClrTx/>
              <a:buSzTx/>
              <a:buFontTx/>
              <a:buChar char="•"/>
              <a:tabLst/>
              <a:defRPr/>
            </a:pPr>
            <a:r>
              <a:rPr kumimoji="0" lang="en-US" sz="2400" b="0" i="1" u="none" strike="noStrike" kern="0" cap="none" spc="0" normalizeH="0" baseline="0" noProof="0" smtClean="0">
                <a:ln>
                  <a:noFill/>
                </a:ln>
                <a:solidFill>
                  <a:schemeClr val="tx1"/>
                </a:solidFill>
                <a:effectLst/>
                <a:uLnTx/>
                <a:uFillTx/>
                <a:latin typeface="Arial" charset="0"/>
                <a:ea typeface="+mn-ea"/>
              </a:rPr>
              <a:t>“If I could go through this experience again, I would. I loved the challenge. The cool thing was that sometimes no one knew the answer so we had to fight hard together to get one. Then when we got the answer it was our own, and we had discovered it. So why not go through the experience when you love what you do and feel like it is your very own?”</a:t>
            </a:r>
            <a:endParaRPr kumimoji="0" lang="en-US" sz="2400" b="0" i="1" u="none" strike="noStrike" kern="0" cap="none" spc="0" normalizeH="0" baseline="0" noProof="0" smtClean="0">
              <a:ln>
                <a:noFill/>
              </a:ln>
              <a:solidFill>
                <a:schemeClr val="tx1"/>
              </a:solidFill>
              <a:effectLst/>
              <a:uLnTx/>
              <a:uFillTx/>
              <a:latin typeface="Times New Roman" charset="0"/>
              <a:ea typeface="+mn-ea"/>
            </a:endParaRPr>
          </a:p>
          <a:p>
            <a:pPr marL="1600200" marR="0" lvl="3" indent="-228600" algn="l" defTabSz="914400" rtl="0" eaLnBrk="1" fontAlgn="base" latinLnBrk="0" hangingPunct="1">
              <a:lnSpc>
                <a:spcPct val="90000"/>
              </a:lnSpc>
              <a:spcBef>
                <a:spcPct val="20000"/>
              </a:spcBef>
              <a:spcAft>
                <a:spcPct val="0"/>
              </a:spcAft>
              <a:buClrTx/>
              <a:buSzTx/>
              <a:buFontTx/>
              <a:buNone/>
              <a:tabLst/>
              <a:defRPr/>
            </a:pPr>
            <a:r>
              <a:rPr kumimoji="0" lang="en-US" sz="1400" b="0" i="0" u="none" strike="noStrike" kern="0" cap="none" spc="0" normalizeH="0" baseline="0" noProof="0" smtClean="0">
                <a:ln>
                  <a:noFill/>
                </a:ln>
                <a:solidFill>
                  <a:schemeClr val="tx1"/>
                </a:solidFill>
                <a:effectLst/>
                <a:uLnTx/>
                <a:uFillTx/>
                <a:latin typeface="Arial" charset="0"/>
                <a:ea typeface="+mn-ea"/>
              </a:rPr>
              <a:t>(</a:t>
            </a:r>
            <a:r>
              <a:rPr kumimoji="0" lang="en-US" sz="1400" b="0" i="1" u="none" strike="noStrike" kern="0" cap="none" spc="0" normalizeH="0" baseline="0" noProof="0" smtClean="0">
                <a:ln>
                  <a:noFill/>
                </a:ln>
                <a:solidFill>
                  <a:schemeClr val="tx1"/>
                </a:solidFill>
                <a:effectLst/>
                <a:uLnTx/>
                <a:uFillTx/>
                <a:latin typeface="Arial" charset="0"/>
                <a:ea typeface="+mn-ea"/>
              </a:rPr>
              <a:t>Student)</a:t>
            </a:r>
            <a:endParaRPr kumimoji="0" lang="en-US" sz="2400" b="0" i="0" u="none" strike="noStrike" kern="0" cap="none" spc="0" normalizeH="0" baseline="0" noProof="0" smtClean="0">
              <a:ln>
                <a:noFill/>
              </a:ln>
              <a:solidFill>
                <a:schemeClr val="tx1"/>
              </a:solidFill>
              <a:effectLst/>
              <a:uLnTx/>
              <a:uFillTx/>
              <a:latin typeface="Arial" charset="0"/>
              <a:ea typeface="+mn-ea"/>
            </a:endParaRPr>
          </a:p>
          <a:p>
            <a:pPr marL="342900" marR="0" lvl="0" indent="-342900" algn="l" defTabSz="914400" rtl="0" eaLnBrk="0" fontAlgn="base" latinLnBrk="0" hangingPunct="0">
              <a:lnSpc>
                <a:spcPct val="90000"/>
              </a:lnSpc>
              <a:spcBef>
                <a:spcPct val="50000"/>
              </a:spcBef>
              <a:spcAft>
                <a:spcPct val="0"/>
              </a:spcAft>
              <a:buClrTx/>
              <a:buSzTx/>
              <a:buFontTx/>
              <a:buNone/>
              <a:tabLst/>
              <a:defRPr/>
            </a:pPr>
            <a:endParaRPr kumimoji="0" lang="en-US" sz="2000" b="0" i="0" u="none" strike="noStrike" kern="0" cap="none" spc="0" normalizeH="0" baseline="0" noProof="0" smtClean="0">
              <a:ln>
                <a:noFill/>
              </a:ln>
              <a:solidFill>
                <a:schemeClr val="tx1"/>
              </a:solidFill>
              <a:effectLst/>
              <a:uLnTx/>
              <a:uFillTx/>
              <a:latin typeface="Arial" charset="0"/>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accent2"/>
              </a:buClr>
              <a:buSzPct val="90000"/>
              <a:buFont typeface="Wingdings" charset="2"/>
              <a:buChar char=""/>
              <a:tabLst/>
              <a:defRPr/>
            </a:pPr>
            <a:endParaRPr kumimoji="0" lang="en-US" sz="2800" b="0" i="0" u="none" strike="noStrike" kern="0" cap="none" spc="0" normalizeH="0" baseline="0" noProof="0">
              <a:ln>
                <a:noFill/>
              </a:ln>
              <a:solidFill>
                <a:schemeClr val="tx1"/>
              </a:solidFill>
              <a:effectLst/>
              <a:uLnTx/>
              <a:uFillTx/>
              <a:latin typeface="+mn-lt"/>
              <a:ea typeface="+mn-ea"/>
              <a:cs typeface="+mn-cs"/>
            </a:endParaRPr>
          </a:p>
        </p:txBody>
      </p:sp>
      <p:pic>
        <p:nvPicPr>
          <p:cNvPr id="4" name="Picture 5" descr="question"/>
          <p:cNvPicPr>
            <a:picLocks noChangeAspect="1" noChangeArrowheads="1"/>
          </p:cNvPicPr>
          <p:nvPr/>
        </p:nvPicPr>
        <p:blipFill>
          <a:blip r:embed="rId2"/>
          <a:srcRect/>
          <a:stretch>
            <a:fillRect/>
          </a:stretch>
        </p:blipFill>
        <p:spPr bwMode="auto">
          <a:xfrm>
            <a:off x="0" y="381000"/>
            <a:ext cx="1806575" cy="181768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692654" y="1397675"/>
            <a:ext cx="8080967" cy="2062103"/>
          </a:xfrm>
          <a:prstGeom prst="rect">
            <a:avLst/>
          </a:prstGeom>
        </p:spPr>
        <p:txBody>
          <a:bodyPr wrap="square">
            <a:spAutoFit/>
          </a:bodyPr>
          <a:lstStyle/>
          <a:p>
            <a:r>
              <a:rPr lang="en-AU" sz="3200" dirty="0" smtClean="0">
                <a:latin typeface="Arial"/>
                <a:cs typeface="Arial"/>
              </a:rPr>
              <a:t>My inquiry wiki –</a:t>
            </a:r>
          </a:p>
          <a:p>
            <a:endParaRPr lang="en-AU" sz="3200" dirty="0" smtClean="0">
              <a:latin typeface="Arial"/>
              <a:cs typeface="Arial"/>
            </a:endParaRPr>
          </a:p>
          <a:p>
            <a:r>
              <a:rPr lang="en-AU" sz="3200" dirty="0" smtClean="0">
                <a:latin typeface="Arial"/>
                <a:cs typeface="Arial"/>
              </a:rPr>
              <a:t> </a:t>
            </a:r>
            <a:r>
              <a:rPr lang="en-AU" sz="3200" u="sng" dirty="0" smtClean="0">
                <a:latin typeface="Arial"/>
                <a:cs typeface="Arial"/>
                <a:hlinkClick r:id="rId2"/>
              </a:rPr>
              <a:t>http://inquireintoinquiry.wikispaces.com</a:t>
            </a:r>
            <a:endParaRPr lang="en-AU" sz="3200" u="sng" dirty="0" smtClean="0">
              <a:latin typeface="Arial"/>
              <a:cs typeface="Arial"/>
            </a:endParaRPr>
          </a:p>
          <a:p>
            <a:endParaRPr lang="en-AU" sz="3200" u="sng" dirty="0" smtClean="0">
              <a:latin typeface="Arial"/>
              <a:cs typeface="Arial"/>
            </a:endParaRPr>
          </a:p>
        </p:txBody>
      </p:sp>
      <p:sp>
        <p:nvSpPr>
          <p:cNvPr id="3" name="Text Box 6"/>
          <p:cNvSpPr txBox="1">
            <a:spLocks noChangeArrowheads="1"/>
          </p:cNvSpPr>
          <p:nvPr/>
        </p:nvSpPr>
        <p:spPr bwMode="auto">
          <a:xfrm>
            <a:off x="5450226" y="4854652"/>
            <a:ext cx="3388974" cy="178510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dirty="0">
                <a:latin typeface="Arial"/>
                <a:cs typeface="Arial"/>
              </a:rPr>
              <a:t>Jill Hammonds</a:t>
            </a:r>
            <a:endParaRPr lang="en-US" sz="2000" dirty="0" smtClean="0">
              <a:latin typeface="Arial"/>
              <a:cs typeface="Arial"/>
            </a:endParaRPr>
          </a:p>
          <a:p>
            <a:pPr>
              <a:spcBef>
                <a:spcPct val="50000"/>
              </a:spcBef>
            </a:pPr>
            <a:r>
              <a:rPr lang="en-US" sz="2000" dirty="0" smtClean="0">
                <a:latin typeface="Arial"/>
                <a:cs typeface="Arial"/>
              </a:rPr>
              <a:t>CORE Education </a:t>
            </a:r>
            <a:r>
              <a:rPr lang="en-US" sz="2000" dirty="0">
                <a:latin typeface="Arial"/>
                <a:cs typeface="Arial"/>
              </a:rPr>
              <a:t>Ltd</a:t>
            </a:r>
          </a:p>
          <a:p>
            <a:pPr>
              <a:spcBef>
                <a:spcPct val="50000"/>
              </a:spcBef>
            </a:pPr>
            <a:r>
              <a:rPr lang="en-US" sz="2000" dirty="0">
                <a:latin typeface="Arial"/>
                <a:cs typeface="Arial"/>
                <a:hlinkClick r:id="rId3"/>
              </a:rPr>
              <a:t>Jill.hammonds@core-ed.org</a:t>
            </a:r>
            <a:r>
              <a:rPr lang="en-US" sz="2000" dirty="0">
                <a:latin typeface="Arial"/>
                <a:cs typeface="Arial"/>
              </a:rPr>
              <a:t> </a:t>
            </a:r>
          </a:p>
          <a:p>
            <a:pPr>
              <a:spcBef>
                <a:spcPct val="50000"/>
              </a:spcBef>
            </a:pPr>
            <a:r>
              <a:rPr lang="en-US" sz="2000" dirty="0">
                <a:latin typeface="Arial"/>
                <a:cs typeface="Arial"/>
              </a:rPr>
              <a:t>Ph 021 344 253</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48064" y="1847402"/>
            <a:ext cx="2977483" cy="584776"/>
          </a:xfrm>
          <a:prstGeom prst="rect">
            <a:avLst/>
          </a:prstGeom>
          <a:noFill/>
        </p:spPr>
        <p:txBody>
          <a:bodyPr wrap="square" rtlCol="0">
            <a:spAutoFit/>
          </a:bodyPr>
          <a:lstStyle/>
          <a:p>
            <a:r>
              <a:rPr lang="en-US" sz="3200" dirty="0" smtClean="0">
                <a:latin typeface="Arial"/>
                <a:cs typeface="Arial"/>
              </a:rPr>
              <a:t>Who drives?</a:t>
            </a:r>
            <a:endParaRPr lang="en-US" sz="3200" dirty="0">
              <a:latin typeface="Arial"/>
              <a:cs typeface="Arial"/>
            </a:endParaRPr>
          </a:p>
        </p:txBody>
      </p:sp>
      <p:sp>
        <p:nvSpPr>
          <p:cNvPr id="5" name="TextBox 4"/>
          <p:cNvSpPr txBox="1"/>
          <p:nvPr/>
        </p:nvSpPr>
        <p:spPr>
          <a:xfrm>
            <a:off x="5445033" y="1847402"/>
            <a:ext cx="2699900" cy="584776"/>
          </a:xfrm>
          <a:prstGeom prst="rect">
            <a:avLst/>
          </a:prstGeom>
          <a:noFill/>
        </p:spPr>
        <p:txBody>
          <a:bodyPr wrap="square" rtlCol="0">
            <a:spAutoFit/>
          </a:bodyPr>
          <a:lstStyle/>
          <a:p>
            <a:r>
              <a:rPr lang="en-US" sz="3200" dirty="0" smtClean="0">
                <a:latin typeface="Arial"/>
                <a:cs typeface="Arial"/>
              </a:rPr>
              <a:t>The student?</a:t>
            </a:r>
            <a:endParaRPr lang="en-US" sz="3200" dirty="0">
              <a:latin typeface="Arial"/>
              <a:cs typeface="Arial"/>
            </a:endParaRPr>
          </a:p>
        </p:txBody>
      </p:sp>
      <p:sp>
        <p:nvSpPr>
          <p:cNvPr id="6" name="TextBox 5"/>
          <p:cNvSpPr txBox="1"/>
          <p:nvPr/>
        </p:nvSpPr>
        <p:spPr>
          <a:xfrm>
            <a:off x="5445033" y="3335064"/>
            <a:ext cx="2699900" cy="584776"/>
          </a:xfrm>
          <a:prstGeom prst="rect">
            <a:avLst/>
          </a:prstGeom>
          <a:noFill/>
        </p:spPr>
        <p:txBody>
          <a:bodyPr wrap="square" rtlCol="0">
            <a:spAutoFit/>
          </a:bodyPr>
          <a:lstStyle/>
          <a:p>
            <a:r>
              <a:rPr lang="en-US" sz="3200" dirty="0" smtClean="0">
                <a:latin typeface="Arial"/>
                <a:cs typeface="Arial"/>
              </a:rPr>
              <a:t>The teacher?</a:t>
            </a:r>
            <a:endParaRPr lang="en-US" sz="3200" dirty="0">
              <a:latin typeface="Arial"/>
              <a:cs typeface="Arial"/>
            </a:endParaRPr>
          </a:p>
        </p:txBody>
      </p:sp>
      <p:sp>
        <p:nvSpPr>
          <p:cNvPr id="7" name="TextBox 6"/>
          <p:cNvSpPr txBox="1"/>
          <p:nvPr/>
        </p:nvSpPr>
        <p:spPr>
          <a:xfrm>
            <a:off x="5445033" y="4822725"/>
            <a:ext cx="2699900" cy="584776"/>
          </a:xfrm>
          <a:prstGeom prst="rect">
            <a:avLst/>
          </a:prstGeom>
          <a:noFill/>
        </p:spPr>
        <p:txBody>
          <a:bodyPr wrap="square" rtlCol="0">
            <a:spAutoFit/>
          </a:bodyPr>
          <a:lstStyle/>
          <a:p>
            <a:r>
              <a:rPr lang="en-US" sz="3200" dirty="0" smtClean="0">
                <a:latin typeface="Arial"/>
                <a:cs typeface="Arial"/>
              </a:rPr>
              <a:t>Partnership?</a:t>
            </a:r>
            <a:endParaRPr lang="en-US" sz="3200" dirty="0">
              <a:latin typeface="Arial"/>
              <a:cs typeface="Arial"/>
            </a:endParaRPr>
          </a:p>
        </p:txBody>
      </p:sp>
      <p:pic>
        <p:nvPicPr>
          <p:cNvPr id="8" name="Picture 7" descr="drives.jpeg"/>
          <p:cNvPicPr>
            <a:picLocks noChangeAspect="1"/>
          </p:cNvPicPr>
          <p:nvPr/>
        </p:nvPicPr>
        <p:blipFill>
          <a:blip r:embed="rId3"/>
          <a:stretch>
            <a:fillRect/>
          </a:stretch>
        </p:blipFill>
        <p:spPr>
          <a:xfrm>
            <a:off x="1521372" y="3250752"/>
            <a:ext cx="2895600" cy="28067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358761" y="5127927"/>
            <a:ext cx="7027333" cy="584776"/>
          </a:xfrm>
          <a:prstGeom prst="rect">
            <a:avLst/>
          </a:prstGeom>
          <a:noFill/>
        </p:spPr>
        <p:txBody>
          <a:bodyPr wrap="square" rtlCol="0">
            <a:spAutoFit/>
          </a:bodyPr>
          <a:lstStyle/>
          <a:p>
            <a:r>
              <a:rPr lang="en-US" sz="3200" dirty="0" smtClean="0">
                <a:latin typeface="Arial"/>
                <a:cs typeface="Arial"/>
              </a:rPr>
              <a:t>Where does teaching fit in?</a:t>
            </a:r>
            <a:endParaRPr lang="en-US" sz="3200" dirty="0">
              <a:latin typeface="Arial"/>
              <a:cs typeface="Arial"/>
            </a:endParaRPr>
          </a:p>
        </p:txBody>
      </p:sp>
      <p:pic>
        <p:nvPicPr>
          <p:cNvPr id="3" name="Picture 2" descr="teacher.jpeg"/>
          <p:cNvPicPr>
            <a:picLocks noChangeAspect="1"/>
          </p:cNvPicPr>
          <p:nvPr/>
        </p:nvPicPr>
        <p:blipFill>
          <a:blip r:embed="rId3"/>
          <a:stretch>
            <a:fillRect/>
          </a:stretch>
        </p:blipFill>
        <p:spPr>
          <a:xfrm>
            <a:off x="488349" y="1461924"/>
            <a:ext cx="3096902" cy="302090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830701" y="1848991"/>
            <a:ext cx="7027333" cy="1077218"/>
          </a:xfrm>
          <a:prstGeom prst="rect">
            <a:avLst/>
          </a:prstGeom>
          <a:noFill/>
        </p:spPr>
        <p:txBody>
          <a:bodyPr wrap="square" rtlCol="0">
            <a:spAutoFit/>
          </a:bodyPr>
          <a:lstStyle/>
          <a:p>
            <a:r>
              <a:rPr lang="en-US" sz="3200" dirty="0" smtClean="0">
                <a:latin typeface="Arial"/>
                <a:cs typeface="Arial"/>
              </a:rPr>
              <a:t>Inquiry is a disposition.  So what does that look like?</a:t>
            </a:r>
            <a:endParaRPr lang="en-US" sz="3200" dirty="0">
              <a:latin typeface="Arial"/>
              <a:cs typeface="Arial"/>
            </a:endParaRPr>
          </a:p>
        </p:txBody>
      </p:sp>
      <p:pic>
        <p:nvPicPr>
          <p:cNvPr id="3" name="Picture 2" descr="inquiry disposition.jpg"/>
          <p:cNvPicPr>
            <a:picLocks noChangeAspect="1"/>
          </p:cNvPicPr>
          <p:nvPr/>
        </p:nvPicPr>
        <p:blipFill>
          <a:blip r:embed="rId3"/>
          <a:stretch>
            <a:fillRect/>
          </a:stretch>
        </p:blipFill>
        <p:spPr>
          <a:xfrm>
            <a:off x="4437501" y="3670300"/>
            <a:ext cx="3420533" cy="2565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1117600" y="2387600"/>
            <a:ext cx="7027333" cy="4031873"/>
          </a:xfrm>
          <a:prstGeom prst="rect">
            <a:avLst/>
          </a:prstGeom>
          <a:noFill/>
        </p:spPr>
        <p:txBody>
          <a:bodyPr wrap="square" rtlCol="0">
            <a:spAutoFit/>
          </a:bodyPr>
          <a:lstStyle/>
          <a:p>
            <a:r>
              <a:rPr lang="en-AU" sz="3200" dirty="0">
                <a:latin typeface="Arial"/>
                <a:cs typeface="Arial"/>
              </a:rPr>
              <a:t>Inquiry is not about a teacher with a class of sponges.</a:t>
            </a:r>
          </a:p>
          <a:p>
            <a:r>
              <a:rPr lang="en-AU" sz="3200" dirty="0">
                <a:latin typeface="Arial"/>
                <a:cs typeface="Arial"/>
              </a:rPr>
              <a:t> </a:t>
            </a:r>
          </a:p>
          <a:p>
            <a:r>
              <a:rPr lang="en-AU" sz="3200" dirty="0">
                <a:latin typeface="Arial"/>
                <a:cs typeface="Arial"/>
              </a:rPr>
              <a:t>Inquiry is not about letting go and letting the kids run the inquiry.</a:t>
            </a:r>
          </a:p>
          <a:p>
            <a:r>
              <a:rPr lang="en-AU" sz="3200" dirty="0">
                <a:latin typeface="Arial"/>
                <a:cs typeface="Arial"/>
              </a:rPr>
              <a:t> </a:t>
            </a:r>
          </a:p>
          <a:p>
            <a:r>
              <a:rPr lang="en-AU" sz="3200" dirty="0">
                <a:latin typeface="Arial"/>
                <a:cs typeface="Arial"/>
              </a:rPr>
              <a:t>Inquiry is not just about research and regurgitation by</a:t>
            </a:r>
            <a:r>
              <a:rPr lang="en-AU" sz="3200" dirty="0" smtClean="0">
                <a:latin typeface="Arial"/>
                <a:cs typeface="Arial"/>
              </a:rPr>
              <a:t> PowerPoint! </a:t>
            </a:r>
            <a:endParaRPr lang="en-US" sz="3200" dirty="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342916" y="1077651"/>
            <a:ext cx="2510824" cy="584776"/>
          </a:xfrm>
          <a:prstGeom prst="rect">
            <a:avLst/>
          </a:prstGeom>
        </p:spPr>
        <p:txBody>
          <a:bodyPr wrap="none">
            <a:spAutoFit/>
          </a:bodyPr>
          <a:lstStyle/>
          <a:p>
            <a:r>
              <a:rPr lang="en-AU" sz="3200" dirty="0" smtClean="0">
                <a:latin typeface="Arial"/>
                <a:cs typeface="Arial"/>
              </a:rPr>
              <a:t>Inquiry is . . .  </a:t>
            </a:r>
            <a:endParaRPr 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creen shot 2010-10-19 at 3.24.17 PM.png"/>
          <p:cNvPicPr>
            <a:picLocks noChangeAspect="1"/>
          </p:cNvPicPr>
          <p:nvPr/>
        </p:nvPicPr>
        <p:blipFill>
          <a:blip r:embed="rId2"/>
          <a:stretch>
            <a:fillRect/>
          </a:stretch>
        </p:blipFill>
        <p:spPr>
          <a:xfrm>
            <a:off x="0" y="1918775"/>
            <a:ext cx="9144000" cy="4600575"/>
          </a:xfrm>
          <a:prstGeom prst="rect">
            <a:avLst/>
          </a:prstGeom>
        </p:spPr>
      </p:pic>
      <p:sp>
        <p:nvSpPr>
          <p:cNvPr id="3" name="Rectangle 2"/>
          <p:cNvSpPr/>
          <p:nvPr/>
        </p:nvSpPr>
        <p:spPr>
          <a:xfrm>
            <a:off x="342916" y="1077651"/>
            <a:ext cx="2510824" cy="584776"/>
          </a:xfrm>
          <a:prstGeom prst="rect">
            <a:avLst/>
          </a:prstGeom>
        </p:spPr>
        <p:txBody>
          <a:bodyPr wrap="none">
            <a:spAutoFit/>
          </a:bodyPr>
          <a:lstStyle/>
          <a:p>
            <a:r>
              <a:rPr lang="en-AU" sz="3200" dirty="0" smtClean="0">
                <a:latin typeface="Arial"/>
                <a:cs typeface="Arial"/>
              </a:rPr>
              <a:t>Inquiry is . . .  </a:t>
            </a: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3">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000FF"/>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Flow.thmx</Template>
  <TotalTime>1637</TotalTime>
  <Words>1714</Words>
  <Application>Microsoft Macintosh PowerPoint</Application>
  <PresentationFormat>On-screen Show (4:3)</PresentationFormat>
  <Paragraphs>137</Paragraphs>
  <Slides>34</Slides>
  <Notes>24</Notes>
  <HiddenSlides>0</HiddenSlides>
  <MMClips>0</MMClips>
  <ScaleCrop>false</ScaleCrop>
  <HeadingPairs>
    <vt:vector size="4" baseType="variant">
      <vt:variant>
        <vt:lpstr>Design Template</vt:lpstr>
      </vt:variant>
      <vt:variant>
        <vt:i4>1</vt:i4>
      </vt:variant>
      <vt:variant>
        <vt:lpstr>Slide Titles</vt:lpstr>
      </vt:variant>
      <vt:variant>
        <vt:i4>34</vt:i4>
      </vt:variant>
    </vt:vector>
  </HeadingPairs>
  <TitlesOfParts>
    <vt:vector size="35"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Defining Inquiry</vt:lpstr>
      <vt:lpstr>Myths About Inquiry</vt:lpstr>
      <vt:lpstr>Myths</vt:lpstr>
      <vt:lpstr>Myths</vt:lpstr>
      <vt:lpstr>Myths</vt:lpstr>
      <vt:lpstr>Myths</vt:lpstr>
      <vt:lpstr>Slide 32</vt:lpstr>
      <vt:lpstr>Slide 33</vt:lpstr>
      <vt:lpstr>Slide 34</vt:lpstr>
    </vt:vector>
  </TitlesOfParts>
  <Company>CORE Education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Jill Hammonds</dc:creator>
  <cp:lastModifiedBy>Jill Hammonds</cp:lastModifiedBy>
  <cp:revision>16</cp:revision>
  <dcterms:created xsi:type="dcterms:W3CDTF">2011-09-21T02:30:42Z</dcterms:created>
  <dcterms:modified xsi:type="dcterms:W3CDTF">2011-09-21T02:33:54Z</dcterms:modified>
</cp:coreProperties>
</file>